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307" r:id="rId4"/>
    <p:sldId id="259" r:id="rId5"/>
    <p:sldId id="298" r:id="rId6"/>
    <p:sldId id="297" r:id="rId7"/>
    <p:sldId id="258" r:id="rId8"/>
    <p:sldId id="260" r:id="rId9"/>
    <p:sldId id="261" r:id="rId10"/>
    <p:sldId id="263" r:id="rId11"/>
    <p:sldId id="262" r:id="rId12"/>
    <p:sldId id="268" r:id="rId13"/>
    <p:sldId id="267" r:id="rId14"/>
    <p:sldId id="265" r:id="rId15"/>
    <p:sldId id="266" r:id="rId16"/>
    <p:sldId id="269" r:id="rId17"/>
    <p:sldId id="270" r:id="rId18"/>
    <p:sldId id="271" r:id="rId19"/>
    <p:sldId id="272" r:id="rId20"/>
    <p:sldId id="273" r:id="rId21"/>
    <p:sldId id="274" r:id="rId22"/>
    <p:sldId id="264" r:id="rId23"/>
    <p:sldId id="281" r:id="rId24"/>
    <p:sldId id="275" r:id="rId25"/>
    <p:sldId id="282" r:id="rId26"/>
    <p:sldId id="284" r:id="rId27"/>
    <p:sldId id="285" r:id="rId28"/>
    <p:sldId id="288" r:id="rId29"/>
    <p:sldId id="289" r:id="rId30"/>
    <p:sldId id="290" r:id="rId31"/>
    <p:sldId id="291" r:id="rId32"/>
    <p:sldId id="292" r:id="rId33"/>
    <p:sldId id="293" r:id="rId34"/>
    <p:sldId id="295" r:id="rId35"/>
    <p:sldId id="296" r:id="rId36"/>
    <p:sldId id="279" r:id="rId37"/>
    <p:sldId id="277" r:id="rId38"/>
    <p:sldId id="294" r:id="rId39"/>
    <p:sldId id="299" r:id="rId40"/>
    <p:sldId id="300" r:id="rId41"/>
    <p:sldId id="301" r:id="rId42"/>
    <p:sldId id="276" r:id="rId43"/>
    <p:sldId id="286" r:id="rId44"/>
    <p:sldId id="287" r:id="rId45"/>
    <p:sldId id="278" r:id="rId46"/>
    <p:sldId id="302" r:id="rId47"/>
    <p:sldId id="303" r:id="rId48"/>
    <p:sldId id="304" r:id="rId49"/>
    <p:sldId id="305" r:id="rId50"/>
    <p:sldId id="306" r:id="rId51"/>
    <p:sldId id="280" r:id="rId52"/>
    <p:sldId id="283"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3" d="100"/>
          <a:sy n="83" d="100"/>
        </p:scale>
        <p:origin x="-1416" y="-77"/>
      </p:cViewPr>
      <p:guideLst>
        <p:guide orient="horz" pos="2160"/>
        <p:guide pos="2880"/>
      </p:guideLst>
    </p:cSldViewPr>
  </p:slideViewPr>
  <p:notesTextViewPr>
    <p:cViewPr>
      <p:scale>
        <a:sx n="1" d="1"/>
        <a:sy n="1" d="1"/>
      </p:scale>
      <p:origin x="0" y="0"/>
    </p:cViewPr>
  </p:notesTextViewPr>
  <p:sorterViewPr>
    <p:cViewPr>
      <p:scale>
        <a:sx n="46" d="100"/>
        <a:sy n="4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82A1E78-9218-4156-AA09-FADC70115F6E}" type="datetimeFigureOut">
              <a:rPr lang="en-US" smtClean="0"/>
              <a:t>1/11/2016</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E66C49-845B-4306-B8AC-64DA103DCE8E}"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2A1E78-9218-4156-AA09-FADC70115F6E}" type="datetimeFigureOut">
              <a:rPr lang="en-US" smtClean="0"/>
              <a:t>1/11/2016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ACE66C49-845B-4306-B8AC-64DA103DCE8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2A1E78-9218-4156-AA09-FADC70115F6E}" type="datetimeFigureOut">
              <a:rPr lang="en-US" smtClean="0"/>
              <a:t>1/11/2016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ACE66C49-845B-4306-B8AC-64DA103DCE8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2A1E78-9218-4156-AA09-FADC70115F6E}" type="datetimeFigureOut">
              <a:rPr lang="en-US" smtClean="0"/>
              <a:t>1/11/2016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ACE66C49-845B-4306-B8AC-64DA103DCE8E}" type="slidenum">
              <a:rPr lang="en-US" smtClean="0"/>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82A1E78-9218-4156-AA09-FADC70115F6E}" type="datetimeFigureOut">
              <a:rPr lang="en-US" smtClean="0"/>
              <a:t>1/11/2016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ACE66C49-845B-4306-B8AC-64DA103DCE8E}" type="slidenum">
              <a:rPr lang="en-US" smtClean="0"/>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82A1E78-9218-4156-AA09-FADC70115F6E}" type="datetimeFigureOut">
              <a:rPr lang="en-US" smtClean="0"/>
              <a:t>1/11/2016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ACE66C49-845B-4306-B8AC-64DA103DCE8E}" type="slidenum">
              <a:rPr lang="en-US" smtClean="0"/>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82A1E78-9218-4156-AA09-FADC70115F6E}" type="datetimeFigureOut">
              <a:rPr lang="en-US" smtClean="0"/>
              <a:t>1/11/2016</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ACE66C49-845B-4306-B8AC-64DA103DCE8E}"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82A1E78-9218-4156-AA09-FADC70115F6E}" type="datetimeFigureOut">
              <a:rPr lang="en-US" smtClean="0"/>
              <a:t>1/11/2016</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ACE66C49-845B-4306-B8AC-64DA103DCE8E}" type="slidenum">
              <a:rPr lang="en-US" smtClean="0"/>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82A1E78-9218-4156-AA09-FADC70115F6E}" type="datetimeFigureOut">
              <a:rPr lang="en-US" smtClean="0"/>
              <a:t>1/11/2016</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ACE66C49-845B-4306-B8AC-64DA103DCE8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82A1E78-9218-4156-AA09-FADC70115F6E}" type="datetimeFigureOut">
              <a:rPr lang="en-US" smtClean="0"/>
              <a:t>1/11/2016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ACE66C49-845B-4306-B8AC-64DA103DCE8E}"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82A1E78-9218-4156-AA09-FADC70115F6E}" type="datetimeFigureOut">
              <a:rPr lang="en-US" smtClean="0"/>
              <a:t>1/11/2016</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CE66C49-845B-4306-B8AC-64DA103DCE8E}" type="slidenum">
              <a:rPr lang="en-US" smtClean="0"/>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82A1E78-9218-4156-AA09-FADC70115F6E}" type="datetimeFigureOut">
              <a:rPr lang="en-US" smtClean="0"/>
              <a:t>1/11/2016</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CE66C49-845B-4306-B8AC-64DA103DCE8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799"/>
            <a:ext cx="7924800" cy="3200401"/>
          </a:xfrm>
        </p:spPr>
        <p:txBody>
          <a:bodyPr>
            <a:normAutofit/>
          </a:bodyPr>
          <a:lstStyle/>
          <a:p>
            <a:pPr algn="ctr"/>
            <a:r>
              <a:rPr lang="en-US" sz="4000" dirty="0" smtClean="0">
                <a:effectLst/>
                <a:latin typeface="Times New Roman" pitchFamily="18" charset="0"/>
                <a:cs typeface="Times New Roman" pitchFamily="18" charset="0"/>
              </a:rPr>
              <a:t>My Personal Safety </a:t>
            </a:r>
            <a:r>
              <a:rPr lang="en-US" sz="4000" dirty="0">
                <a:effectLst/>
                <a:latin typeface="Times New Roman" pitchFamily="18" charset="0"/>
                <a:cs typeface="Times New Roman" pitchFamily="18" charset="0"/>
              </a:rPr>
              <a:t>as a </a:t>
            </a:r>
            <a:r>
              <a:rPr lang="en-US" sz="4000" i="1" dirty="0">
                <a:effectLst/>
                <a:latin typeface="Times New Roman" pitchFamily="18" charset="0"/>
                <a:cs typeface="Times New Roman" pitchFamily="18" charset="0"/>
              </a:rPr>
              <a:t>Safe Exchange &amp; Supervised Visitation Provider</a:t>
            </a:r>
            <a:r>
              <a:rPr lang="en-US" sz="4000" dirty="0">
                <a:effectLst/>
                <a:latin typeface="Times New Roman" pitchFamily="18" charset="0"/>
                <a:cs typeface="Times New Roman" pitchFamily="18" charset="0"/>
              </a:rPr>
              <a:t> and In My Everyday Life</a:t>
            </a:r>
          </a:p>
        </p:txBody>
      </p:sp>
      <p:sp>
        <p:nvSpPr>
          <p:cNvPr id="3" name="Subtitle 2"/>
          <p:cNvSpPr>
            <a:spLocks noGrp="1"/>
          </p:cNvSpPr>
          <p:nvPr>
            <p:ph type="subTitle" idx="1"/>
          </p:nvPr>
        </p:nvSpPr>
        <p:spPr>
          <a:xfrm>
            <a:off x="685800" y="3733800"/>
            <a:ext cx="7772400" cy="1447800"/>
          </a:xfrm>
        </p:spPr>
        <p:txBody>
          <a:bodyPr/>
          <a:lstStyle/>
          <a:p>
            <a:pPr algn="ctr"/>
            <a:r>
              <a:rPr lang="en-US" sz="3200" dirty="0" smtClean="0">
                <a:latin typeface="Times New Roman" pitchFamily="18" charset="0"/>
                <a:cs typeface="Times New Roman" pitchFamily="18" charset="0"/>
              </a:rPr>
              <a:t>Children’s Law Institute – 2016 </a:t>
            </a:r>
          </a:p>
          <a:p>
            <a:pPr algn="ctr"/>
            <a:r>
              <a:rPr lang="en-US" sz="3200" dirty="0" smtClean="0">
                <a:latin typeface="Times New Roman" pitchFamily="18" charset="0"/>
                <a:cs typeface="Times New Roman" pitchFamily="18" charset="0"/>
              </a:rPr>
              <a:t>Conrad </a:t>
            </a:r>
            <a:r>
              <a:rPr lang="en-US" sz="3200" dirty="0">
                <a:latin typeface="Times New Roman" pitchFamily="18" charset="0"/>
                <a:cs typeface="Times New Roman" pitchFamily="18" charset="0"/>
              </a:rPr>
              <a:t>F. Perea</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581020"/>
            <a:ext cx="1799023"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cfperea1\Desktop\NMSU-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519108"/>
            <a:ext cx="733425" cy="8001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eal transpare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 y="47224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67910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just">
              <a:buNone/>
            </a:pPr>
            <a:r>
              <a:rPr lang="en-US" sz="3600" dirty="0" smtClean="0">
                <a:latin typeface="Times New Roman" pitchFamily="18" charset="0"/>
                <a:cs typeface="Times New Roman" pitchFamily="18" charset="0"/>
              </a:rPr>
              <a:t>A reasonable ground to suspect that a person has committed or is committing a crime or that a place contains specific items connected with a crime.</a:t>
            </a:r>
          </a:p>
          <a:p>
            <a:pPr marL="109728" indent="0" algn="just">
              <a:buNone/>
            </a:pPr>
            <a:endParaRPr lang="en-US" sz="3600" dirty="0">
              <a:latin typeface="Times New Roman" pitchFamily="18" charset="0"/>
              <a:cs typeface="Times New Roman" pitchFamily="18" charset="0"/>
            </a:endParaRPr>
          </a:p>
          <a:p>
            <a:pPr algn="just"/>
            <a:r>
              <a:rPr lang="en-US" sz="3600" dirty="0" smtClean="0">
                <a:latin typeface="Times New Roman" pitchFamily="18" charset="0"/>
                <a:cs typeface="Times New Roman" pitchFamily="18" charset="0"/>
              </a:rPr>
              <a:t>Fourth Amendment</a:t>
            </a:r>
          </a:p>
          <a:p>
            <a:pPr marL="109728" indent="0">
              <a:buNone/>
            </a:pPr>
            <a:endParaRPr lang="en-US" dirty="0" smtClean="0">
              <a:latin typeface="Times New Roman" pitchFamily="18" charset="0"/>
              <a:cs typeface="Times New Roman" pitchFamily="18" charset="0"/>
            </a:endParaRPr>
          </a:p>
          <a:p>
            <a:pPr marL="109728" indent="0">
              <a:buNone/>
            </a:pPr>
            <a:r>
              <a:rPr lang="en-US" i="1" dirty="0" smtClean="0">
                <a:latin typeface="Times New Roman" pitchFamily="18" charset="0"/>
                <a:cs typeface="Times New Roman" pitchFamily="18" charset="0"/>
              </a:rPr>
              <a:t>Black’s Law Dictionary, 4</a:t>
            </a:r>
            <a:r>
              <a:rPr lang="en-US" i="1" baseline="30000" dirty="0" smtClean="0">
                <a:latin typeface="Times New Roman" pitchFamily="18" charset="0"/>
                <a:cs typeface="Times New Roman" pitchFamily="18" charset="0"/>
              </a:rPr>
              <a:t>th</a:t>
            </a:r>
            <a:r>
              <a:rPr lang="en-US" i="1" dirty="0" smtClean="0">
                <a:latin typeface="Times New Roman" pitchFamily="18" charset="0"/>
                <a:cs typeface="Times New Roman" pitchFamily="18" charset="0"/>
              </a:rPr>
              <a:t> Pocket Edition</a:t>
            </a:r>
            <a:endParaRPr lang="en-US" i="1"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a:solidFill>
                  <a:schemeClr val="tx1"/>
                </a:solidFill>
                <a:latin typeface="Times New Roman" pitchFamily="18" charset="0"/>
                <a:cs typeface="Times New Roman" pitchFamily="18" charset="0"/>
              </a:rPr>
              <a:t>Probable Cause </a:t>
            </a:r>
            <a:r>
              <a:rPr lang="en-US" sz="4000" dirty="0">
                <a:solidFill>
                  <a:schemeClr val="tx1"/>
                </a:solidFill>
                <a:latin typeface="Times New Roman" pitchFamily="18" charset="0"/>
                <a:cs typeface="Times New Roman" pitchFamily="18" charset="0"/>
              </a:rPr>
              <a:t>(Obj. 2)</a:t>
            </a:r>
            <a:endParaRPr lang="en-US" dirty="0">
              <a:solidFill>
                <a:schemeClr val="tx1"/>
              </a:solidFill>
            </a:endParaRPr>
          </a:p>
        </p:txBody>
      </p:sp>
    </p:spTree>
    <p:extLst>
      <p:ext uri="{BB962C8B-B14F-4D97-AF65-F5344CB8AC3E}">
        <p14:creationId xmlns:p14="http://schemas.microsoft.com/office/powerpoint/2010/main" val="17758918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sz="3200" i="1" u="sng" dirty="0" smtClean="0">
                <a:latin typeface="Times New Roman" pitchFamily="18" charset="0"/>
                <a:cs typeface="Times New Roman" pitchFamily="18" charset="0"/>
              </a:rPr>
              <a:t>State </a:t>
            </a:r>
            <a:r>
              <a:rPr lang="en-US" sz="3200" i="1" u="sng" dirty="0">
                <a:latin typeface="Times New Roman" pitchFamily="18" charset="0"/>
                <a:cs typeface="Times New Roman" pitchFamily="18" charset="0"/>
              </a:rPr>
              <a:t>v. Johnson</a:t>
            </a:r>
            <a:r>
              <a:rPr lang="en-US" sz="3200" dirty="0">
                <a:latin typeface="Times New Roman" pitchFamily="18" charset="0"/>
                <a:cs typeface="Times New Roman" pitchFamily="18" charset="0"/>
              </a:rPr>
              <a:t>, 122 N.M. 696, 930 P.2d 1148 (1996).  Probable cause to arrest exists when, at the moment the arrest is made, </a:t>
            </a:r>
            <a:r>
              <a:rPr lang="en-US" sz="3200" i="1" dirty="0">
                <a:latin typeface="Times New Roman" pitchFamily="18" charset="0"/>
                <a:cs typeface="Times New Roman" pitchFamily="18" charset="0"/>
              </a:rPr>
              <a:t>the facts and circumstances within the officer’s knowledge are sufficient to warrant a prudent man in believing that the accused had committed or was committing an offense.</a:t>
            </a:r>
          </a:p>
          <a:p>
            <a:pPr marL="109728" indent="0">
              <a:buNone/>
            </a:pPr>
            <a:endParaRPr lang="en-US" dirty="0"/>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Probable Cause </a:t>
            </a:r>
            <a:r>
              <a:rPr lang="en-US" sz="4000" dirty="0" smtClean="0">
                <a:solidFill>
                  <a:schemeClr val="tx1"/>
                </a:solidFill>
                <a:latin typeface="Times New Roman" pitchFamily="18" charset="0"/>
                <a:cs typeface="Times New Roman" pitchFamily="18" charset="0"/>
              </a:rPr>
              <a:t>(Obj</a:t>
            </a:r>
            <a:r>
              <a:rPr lang="en-US" sz="4000" dirty="0">
                <a:solidFill>
                  <a:schemeClr val="tx1"/>
                </a:solidFill>
                <a:latin typeface="Times New Roman" pitchFamily="18" charset="0"/>
                <a:cs typeface="Times New Roman" pitchFamily="18" charset="0"/>
              </a:rPr>
              <a:t>. 2)</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5495282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109728" indent="0" algn="just">
              <a:buNone/>
            </a:pPr>
            <a:r>
              <a:rPr lang="en-US" sz="3200" b="1" dirty="0">
                <a:latin typeface="Times New Roman" pitchFamily="18" charset="0"/>
                <a:cs typeface="Times New Roman" pitchFamily="18" charset="0"/>
              </a:rPr>
              <a:t>Critical thinking</a:t>
            </a:r>
            <a:r>
              <a:rPr lang="en-US" sz="3200" dirty="0">
                <a:latin typeface="Times New Roman" pitchFamily="18" charset="0"/>
                <a:cs typeface="Times New Roman" pitchFamily="18" charset="0"/>
              </a:rPr>
              <a:t> means making reasoned judgments that are logical and well thought out. It is a way of thinking in which you don't simply accept all arguments and conclusions you are exposed to but rather have an attitude involving questioning such arguments and conclusions. It requires wanting to see what evidence is involved to support a particular argument or conclusion</a:t>
            </a:r>
            <a:r>
              <a:rPr lang="en-US" sz="3200" dirty="0" smtClean="0">
                <a:latin typeface="Times New Roman" pitchFamily="18" charset="0"/>
                <a:cs typeface="Times New Roman" pitchFamily="18" charset="0"/>
              </a:rPr>
              <a:t>.</a:t>
            </a:r>
          </a:p>
          <a:p>
            <a:pPr marL="109728" indent="0" algn="just">
              <a:buNone/>
            </a:pPr>
            <a:r>
              <a:rPr lang="en-US"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				(</a:t>
            </a:r>
            <a:r>
              <a:rPr lang="en-US" sz="3200" i="1" dirty="0" smtClean="0">
                <a:latin typeface="Times New Roman" pitchFamily="18" charset="0"/>
                <a:cs typeface="Times New Roman" pitchFamily="18" charset="0"/>
              </a:rPr>
              <a:t>Study.com</a:t>
            </a:r>
            <a:r>
              <a:rPr lang="en-U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a:solidFill>
                  <a:schemeClr val="tx1"/>
                </a:solidFill>
                <a:latin typeface="Times New Roman" pitchFamily="18" charset="0"/>
                <a:cs typeface="Times New Roman" pitchFamily="18" charset="0"/>
              </a:rPr>
              <a:t>Critical Thinking</a:t>
            </a:r>
            <a:r>
              <a:rPr lang="en-US" dirty="0" smtClean="0">
                <a:solidFill>
                  <a:schemeClr val="tx1"/>
                </a:solidFill>
                <a:latin typeface="Times New Roman" pitchFamily="18" charset="0"/>
                <a:cs typeface="Times New Roman" pitchFamily="18" charset="0"/>
              </a:rPr>
              <a:t>: </a:t>
            </a:r>
            <a:r>
              <a:rPr lang="en-US" sz="4400" dirty="0">
                <a:solidFill>
                  <a:schemeClr val="tx1"/>
                </a:solidFill>
                <a:latin typeface="Times New Roman" pitchFamily="18" charset="0"/>
                <a:cs typeface="Times New Roman" pitchFamily="18" charset="0"/>
              </a:rPr>
              <a:t>(Obj. 3)</a:t>
            </a:r>
            <a:endParaRPr lang="en-US" dirty="0"/>
          </a:p>
        </p:txBody>
      </p:sp>
    </p:spTree>
    <p:extLst>
      <p:ext uri="{BB962C8B-B14F-4D97-AF65-F5344CB8AC3E}">
        <p14:creationId xmlns:p14="http://schemas.microsoft.com/office/powerpoint/2010/main" val="29425442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sz="3600" b="1" dirty="0" smtClean="0">
                <a:latin typeface="Times New Roman" pitchFamily="18" charset="0"/>
                <a:cs typeface="Times New Roman" pitchFamily="18" charset="0"/>
              </a:rPr>
              <a:t>Ask yourself:  </a:t>
            </a:r>
          </a:p>
          <a:p>
            <a:pPr marL="109728" indent="0">
              <a:buNone/>
            </a:pPr>
            <a:r>
              <a:rPr lang="en-US" sz="3600" dirty="0" smtClean="0">
                <a:latin typeface="Times New Roman" pitchFamily="18" charset="0"/>
                <a:cs typeface="Times New Roman" pitchFamily="18" charset="0"/>
              </a:rPr>
              <a:t>Who, What, Where, When, Why, and How??</a:t>
            </a:r>
          </a:p>
          <a:p>
            <a:pPr marL="109728" indent="0">
              <a:buNone/>
            </a:pPr>
            <a:endParaRPr lang="en-US" sz="3600" dirty="0">
              <a:latin typeface="Times New Roman" pitchFamily="18" charset="0"/>
              <a:cs typeface="Times New Roman" pitchFamily="18" charset="0"/>
            </a:endParaRPr>
          </a:p>
          <a:p>
            <a:pPr marL="109728" indent="0">
              <a:buNone/>
            </a:pPr>
            <a:r>
              <a:rPr lang="en-US" sz="3600" dirty="0" smtClean="0">
                <a:latin typeface="Times New Roman" pitchFamily="18" charset="0"/>
                <a:cs typeface="Times New Roman" pitchFamily="18" charset="0"/>
              </a:rPr>
              <a:t>Use this technique when taking notes and for reporting.</a:t>
            </a:r>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Critical Thinking:</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1218058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dirty="0"/>
              <a:t/>
            </a:r>
            <a:br>
              <a:rPr lang="en-US" dirty="0"/>
            </a:br>
            <a:r>
              <a:rPr lang="en-US" sz="7200" dirty="0" smtClean="0">
                <a:solidFill>
                  <a:schemeClr val="tx1"/>
                </a:solidFill>
                <a:latin typeface="Times New Roman" pitchFamily="18" charset="0"/>
                <a:cs typeface="Times New Roman" pitchFamily="18" charset="0"/>
              </a:rPr>
              <a:t>Questions:</a:t>
            </a:r>
            <a:endParaRPr lang="en-US" sz="7200" dirty="0">
              <a:solidFill>
                <a:schemeClr val="tx1"/>
              </a:solidFill>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fontScale="92500" lnSpcReduction="10000"/>
          </a:bodyPr>
          <a:lstStyle/>
          <a:p>
            <a:pPr algn="ctr"/>
            <a:r>
              <a:rPr lang="en-US" sz="4000" dirty="0" smtClean="0">
                <a:latin typeface="Times New Roman" pitchFamily="18" charset="0"/>
                <a:cs typeface="Times New Roman" pitchFamily="18" charset="0"/>
              </a:rPr>
              <a:t>Regarding Learning Objectives </a:t>
            </a:r>
          </a:p>
          <a:p>
            <a:pPr algn="ctr"/>
            <a:r>
              <a:rPr lang="en-US" sz="4000" dirty="0" smtClean="0">
                <a:latin typeface="Times New Roman" pitchFamily="18" charset="0"/>
                <a:cs typeface="Times New Roman" pitchFamily="18" charset="0"/>
              </a:rPr>
              <a:t>1, 2, and 3</a:t>
            </a:r>
            <a:endParaRPr lang="en-US" sz="4000" dirty="0">
              <a:latin typeface="Times New Roman" pitchFamily="18" charset="0"/>
              <a:cs typeface="Times New Roman" pitchFamily="18" charset="0"/>
            </a:endParaRPr>
          </a:p>
        </p:txBody>
      </p:sp>
    </p:spTree>
    <p:extLst>
      <p:ext uri="{BB962C8B-B14F-4D97-AF65-F5344CB8AC3E}">
        <p14:creationId xmlns:p14="http://schemas.microsoft.com/office/powerpoint/2010/main" val="8081063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sz="4000" dirty="0" smtClean="0">
                <a:latin typeface="Times New Roman" pitchFamily="18" charset="0"/>
                <a:cs typeface="Times New Roman" pitchFamily="18" charset="0"/>
              </a:rPr>
              <a:t>In the home:</a:t>
            </a:r>
          </a:p>
          <a:p>
            <a:endParaRPr lang="en-US" sz="4000" dirty="0">
              <a:latin typeface="Times New Roman" pitchFamily="18" charset="0"/>
              <a:cs typeface="Times New Roman" pitchFamily="18" charset="0"/>
            </a:endParaRPr>
          </a:p>
          <a:p>
            <a:r>
              <a:rPr lang="en-US" sz="4000" dirty="0" smtClean="0">
                <a:latin typeface="Times New Roman" pitchFamily="18" charset="0"/>
                <a:cs typeface="Times New Roman" pitchFamily="18" charset="0"/>
              </a:rPr>
              <a:t>On the individual:</a:t>
            </a:r>
            <a:endParaRPr lang="en-US" sz="4000"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solidFill>
                  <a:schemeClr val="tx1"/>
                </a:solidFill>
              </a:rPr>
              <a:t>Indicators of Drug Use: </a:t>
            </a:r>
            <a:r>
              <a:rPr lang="en-US" sz="4000" dirty="0">
                <a:solidFill>
                  <a:schemeClr val="tx1"/>
                </a:solidFill>
                <a:latin typeface="Times New Roman" pitchFamily="18" charset="0"/>
                <a:cs typeface="Times New Roman" pitchFamily="18" charset="0"/>
              </a:rPr>
              <a:t>(Obj. 4</a:t>
            </a:r>
            <a:r>
              <a:rPr lang="en-US" sz="4000" dirty="0" smtClean="0">
                <a:solidFill>
                  <a:schemeClr val="tx1"/>
                </a:solidFill>
                <a:latin typeface="Times New Roman" pitchFamily="18" charset="0"/>
                <a:cs typeface="Times New Roman" pitchFamily="18" charset="0"/>
              </a:rPr>
              <a:t>)</a:t>
            </a:r>
            <a:endParaRPr lang="en-US" dirty="0">
              <a:solidFill>
                <a:schemeClr val="tx1"/>
              </a:solidFill>
            </a:endParaRPr>
          </a:p>
        </p:txBody>
      </p:sp>
    </p:spTree>
    <p:extLst>
      <p:ext uri="{BB962C8B-B14F-4D97-AF65-F5344CB8AC3E}">
        <p14:creationId xmlns:p14="http://schemas.microsoft.com/office/powerpoint/2010/main" val="36361210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dirty="0" smtClean="0">
                <a:latin typeface="Times New Roman" pitchFamily="18" charset="0"/>
                <a:cs typeface="Times New Roman" pitchFamily="18" charset="0"/>
              </a:rPr>
              <a:t>Alcohol</a:t>
            </a:r>
          </a:p>
          <a:p>
            <a:r>
              <a:rPr lang="en-US" sz="4000" dirty="0" smtClean="0">
                <a:latin typeface="Times New Roman" pitchFamily="18" charset="0"/>
                <a:cs typeface="Times New Roman" pitchFamily="18" charset="0"/>
              </a:rPr>
              <a:t>Marijuana</a:t>
            </a:r>
          </a:p>
          <a:p>
            <a:r>
              <a:rPr lang="en-US" sz="4000" dirty="0" smtClean="0">
                <a:latin typeface="Times New Roman" pitchFamily="18" charset="0"/>
                <a:cs typeface="Times New Roman" pitchFamily="18" charset="0"/>
              </a:rPr>
              <a:t>Cocaine</a:t>
            </a:r>
          </a:p>
          <a:p>
            <a:r>
              <a:rPr lang="en-US" sz="4000" dirty="0" smtClean="0">
                <a:latin typeface="Times New Roman" pitchFamily="18" charset="0"/>
                <a:cs typeface="Times New Roman" pitchFamily="18" charset="0"/>
              </a:rPr>
              <a:t>Stimulants (methamphetamine)</a:t>
            </a:r>
          </a:p>
          <a:p>
            <a:r>
              <a:rPr lang="en-US" sz="4000" dirty="0" smtClean="0">
                <a:latin typeface="Times New Roman" pitchFamily="18" charset="0"/>
                <a:cs typeface="Times New Roman" pitchFamily="18" charset="0"/>
              </a:rPr>
              <a:t>Opiates (Depressants)</a:t>
            </a:r>
          </a:p>
          <a:p>
            <a:endParaRPr lang="en-US" dirty="0"/>
          </a:p>
        </p:txBody>
      </p:sp>
      <p:sp>
        <p:nvSpPr>
          <p:cNvPr id="3" name="Title 2"/>
          <p:cNvSpPr>
            <a:spLocks noGrp="1"/>
          </p:cNvSpPr>
          <p:nvPr>
            <p:ph type="title"/>
          </p:nvPr>
        </p:nvSpPr>
        <p:spPr/>
        <p:txBody>
          <a:bodyPr/>
          <a:lstStyle/>
          <a:p>
            <a:r>
              <a:rPr lang="en-US" dirty="0">
                <a:solidFill>
                  <a:schemeClr val="tx1"/>
                </a:solidFill>
                <a:latin typeface="Times New Roman" pitchFamily="18" charset="0"/>
                <a:cs typeface="Times New Roman" pitchFamily="18" charset="0"/>
              </a:rPr>
              <a:t>Indicators of Drug Use:</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7298173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800" dirty="0" smtClean="0">
                <a:latin typeface="Times New Roman" pitchFamily="18" charset="0"/>
                <a:cs typeface="Times New Roman" pitchFamily="18" charset="0"/>
              </a:rPr>
              <a:t>Psychomotor changes:</a:t>
            </a:r>
          </a:p>
          <a:p>
            <a:r>
              <a:rPr lang="en-US" sz="4800" dirty="0" smtClean="0">
                <a:latin typeface="Times New Roman" pitchFamily="18" charset="0"/>
                <a:cs typeface="Times New Roman" pitchFamily="18" charset="0"/>
              </a:rPr>
              <a:t>Social Interaction changes:</a:t>
            </a:r>
          </a:p>
          <a:p>
            <a:r>
              <a:rPr lang="en-US" sz="4800" dirty="0" smtClean="0">
                <a:latin typeface="Times New Roman" pitchFamily="18" charset="0"/>
                <a:cs typeface="Times New Roman" pitchFamily="18" charset="0"/>
              </a:rPr>
              <a:t>Speech Patterns:</a:t>
            </a:r>
          </a:p>
          <a:p>
            <a:r>
              <a:rPr lang="en-US" sz="4800" dirty="0" smtClean="0">
                <a:latin typeface="Times New Roman" pitchFamily="18" charset="0"/>
                <a:cs typeface="Times New Roman" pitchFamily="18" charset="0"/>
              </a:rPr>
              <a:t>Personality changes:</a:t>
            </a:r>
            <a:endParaRPr lang="en-US" sz="4800"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a:solidFill>
                  <a:schemeClr val="tx1"/>
                </a:solidFill>
                <a:latin typeface="Times New Roman" pitchFamily="18" charset="0"/>
                <a:cs typeface="Times New Roman" pitchFamily="18" charset="0"/>
              </a:rPr>
              <a:t>Indicators of Drug Use:</a:t>
            </a:r>
            <a:endParaRPr lang="en-US" dirty="0"/>
          </a:p>
        </p:txBody>
      </p:sp>
    </p:spTree>
    <p:extLst>
      <p:ext uri="{BB962C8B-B14F-4D97-AF65-F5344CB8AC3E}">
        <p14:creationId xmlns:p14="http://schemas.microsoft.com/office/powerpoint/2010/main" val="26952696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sz="2800" dirty="0">
                <a:latin typeface="Times New Roman" pitchFamily="18" charset="0"/>
                <a:cs typeface="Times New Roman" pitchFamily="18" charset="0"/>
              </a:rPr>
              <a:t>Psychomotor </a:t>
            </a:r>
            <a:r>
              <a:rPr lang="en-US" sz="2800" dirty="0" smtClean="0">
                <a:latin typeface="Times New Roman" pitchFamily="18" charset="0"/>
                <a:cs typeface="Times New Roman" pitchFamily="18" charset="0"/>
              </a:rPr>
              <a:t>Changes: </a:t>
            </a:r>
          </a:p>
          <a:p>
            <a:pPr marL="109728" indent="0">
              <a:buNone/>
            </a:pPr>
            <a:endParaRPr lang="en-US" sz="2800" dirty="0">
              <a:latin typeface="Times New Roman" pitchFamily="18" charset="0"/>
              <a:cs typeface="Times New Roman" pitchFamily="18" charset="0"/>
            </a:endParaRPr>
          </a:p>
          <a:p>
            <a:pPr marL="109728" indent="0">
              <a:buNone/>
            </a:pPr>
            <a:r>
              <a:rPr lang="en-US" sz="2800" dirty="0">
                <a:latin typeface="Times New Roman" pitchFamily="18" charset="0"/>
                <a:cs typeface="Times New Roman" pitchFamily="18" charset="0"/>
              </a:rPr>
              <a:t>• Stimulants speed up the body's motor activity </a:t>
            </a:r>
          </a:p>
          <a:p>
            <a:pPr marL="109728" indent="0">
              <a:buNone/>
            </a:pPr>
            <a:r>
              <a:rPr lang="en-US" sz="2800" dirty="0">
                <a:latin typeface="Times New Roman" pitchFamily="18" charset="0"/>
                <a:cs typeface="Times New Roman" pitchFamily="18" charset="0"/>
              </a:rPr>
              <a:t>• Sedatives or narcotics slow down motor functions </a:t>
            </a:r>
          </a:p>
          <a:p>
            <a:pPr marL="109728" indent="0">
              <a:buNone/>
            </a:pPr>
            <a:r>
              <a:rPr lang="en-US" sz="2800" dirty="0">
                <a:latin typeface="Times New Roman" pitchFamily="18" charset="0"/>
                <a:cs typeface="Times New Roman" pitchFamily="18" charset="0"/>
              </a:rPr>
              <a:t>• Hallucinogens may produce bizarre motor movements</a:t>
            </a:r>
          </a:p>
          <a:p>
            <a:pPr marL="109728" indent="0">
              <a:buNone/>
            </a:pPr>
            <a:r>
              <a:rPr lang="en-US" sz="2800" dirty="0">
                <a:latin typeface="Times New Roman" pitchFamily="18" charset="0"/>
                <a:cs typeface="Times New Roman" pitchFamily="18" charset="0"/>
              </a:rPr>
              <a:t>• Marijuana delays reaction times, impairs eye-hand</a:t>
            </a:r>
          </a:p>
          <a:p>
            <a:pPr marL="109728" indent="0">
              <a:buNone/>
            </a:pPr>
            <a:r>
              <a:rPr lang="en-US" sz="2800" dirty="0" smtClean="0">
                <a:latin typeface="Times New Roman" pitchFamily="18" charset="0"/>
                <a:cs typeface="Times New Roman" pitchFamily="18" charset="0"/>
              </a:rPr>
              <a:t>	coordination</a:t>
            </a:r>
            <a:r>
              <a:rPr lang="en-US" sz="2800" dirty="0">
                <a:latin typeface="Times New Roman" pitchFamily="18" charset="0"/>
                <a:cs typeface="Times New Roman" pitchFamily="18" charset="0"/>
              </a:rPr>
              <a:t>, and creates unsteadiness </a:t>
            </a:r>
          </a:p>
          <a:p>
            <a:endParaRPr lang="en-US" dirty="0"/>
          </a:p>
        </p:txBody>
      </p:sp>
      <p:sp>
        <p:nvSpPr>
          <p:cNvPr id="3" name="Title 2"/>
          <p:cNvSpPr>
            <a:spLocks noGrp="1"/>
          </p:cNvSpPr>
          <p:nvPr>
            <p:ph type="title"/>
          </p:nvPr>
        </p:nvSpPr>
        <p:spPr/>
        <p:txBody>
          <a:bodyPr>
            <a:normAutofit fontScale="90000"/>
          </a:bodyPr>
          <a:lstStyle/>
          <a:p>
            <a:r>
              <a:rPr lang="en-US" sz="4400" dirty="0">
                <a:solidFill>
                  <a:schemeClr val="tx1"/>
                </a:solidFill>
                <a:latin typeface="Times New Roman" pitchFamily="18" charset="0"/>
                <a:cs typeface="Times New Roman" pitchFamily="18" charset="0"/>
              </a:rPr>
              <a:t>Psychomotor changes:</a:t>
            </a:r>
            <a:r>
              <a:rPr lang="en-US" sz="4400" dirty="0">
                <a:latin typeface="Times New Roman" pitchFamily="18" charset="0"/>
                <a:cs typeface="Times New Roman" pitchFamily="18" charset="0"/>
              </a:rPr>
              <a:t/>
            </a:r>
            <a:br>
              <a:rPr lang="en-US" sz="4400"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42666256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sz="3200" dirty="0">
                <a:latin typeface="Times New Roman" pitchFamily="18" charset="0"/>
                <a:cs typeface="Times New Roman" pitchFamily="18" charset="0"/>
              </a:rPr>
              <a:t>Social Interaction </a:t>
            </a:r>
            <a:r>
              <a:rPr lang="en-US" sz="3200" dirty="0" smtClean="0">
                <a:latin typeface="Times New Roman" pitchFamily="18" charset="0"/>
                <a:cs typeface="Times New Roman" pitchFamily="18" charset="0"/>
              </a:rPr>
              <a:t>Changes:</a:t>
            </a:r>
          </a:p>
          <a:p>
            <a:pPr marL="109728" indent="0">
              <a:buNone/>
            </a:pPr>
            <a:endParaRPr lang="en-US" sz="3200" dirty="0">
              <a:latin typeface="Times New Roman" pitchFamily="18" charset="0"/>
              <a:cs typeface="Times New Roman" pitchFamily="18" charset="0"/>
            </a:endParaRPr>
          </a:p>
          <a:p>
            <a:pPr marL="109728" indent="0">
              <a:buNone/>
            </a:pPr>
            <a:r>
              <a:rPr lang="en-US" sz="3200" dirty="0">
                <a:latin typeface="Times New Roman" pitchFamily="18" charset="0"/>
                <a:cs typeface="Times New Roman" pitchFamily="18" charset="0"/>
              </a:rPr>
              <a:t>• Changes in social interaction are not specific </a:t>
            </a:r>
            <a:r>
              <a:rPr lang="en-US" sz="3200" dirty="0" smtClean="0">
                <a:latin typeface="Times New Roman" pitchFamily="18" charset="0"/>
                <a:cs typeface="Times New Roman" pitchFamily="18" charset="0"/>
              </a:rPr>
              <a:t>to the </a:t>
            </a:r>
            <a:r>
              <a:rPr lang="en-US" sz="3200" dirty="0">
                <a:latin typeface="Times New Roman" pitchFamily="18" charset="0"/>
                <a:cs typeface="Times New Roman" pitchFamily="18" charset="0"/>
              </a:rPr>
              <a:t>drug </a:t>
            </a:r>
          </a:p>
          <a:p>
            <a:pPr marL="109728" indent="0">
              <a:buNone/>
            </a:pPr>
            <a:r>
              <a:rPr lang="en-US" sz="3200" dirty="0">
                <a:latin typeface="Times New Roman" pitchFamily="18" charset="0"/>
                <a:cs typeface="Times New Roman" pitchFamily="18" charset="0"/>
              </a:rPr>
              <a:t>• Changes in social interaction vary from </a:t>
            </a:r>
            <a:r>
              <a:rPr lang="en-US" sz="3200" dirty="0" smtClean="0">
                <a:latin typeface="Times New Roman" pitchFamily="18" charset="0"/>
                <a:cs typeface="Times New Roman" pitchFamily="18" charset="0"/>
              </a:rPr>
              <a:t>individual </a:t>
            </a:r>
            <a:r>
              <a:rPr lang="en-US" sz="3200" dirty="0">
                <a:latin typeface="Times New Roman" pitchFamily="18" charset="0"/>
                <a:cs typeface="Times New Roman" pitchFamily="18" charset="0"/>
              </a:rPr>
              <a:t>to individual </a:t>
            </a:r>
          </a:p>
          <a:p>
            <a:pPr marL="109728" indent="0">
              <a:buNone/>
            </a:pPr>
            <a:r>
              <a:rPr lang="en-US" sz="3200" dirty="0" smtClean="0">
                <a:latin typeface="Times New Roman" pitchFamily="18" charset="0"/>
                <a:cs typeface="Times New Roman" pitchFamily="18" charset="0"/>
              </a:rPr>
              <a:t>• </a:t>
            </a:r>
            <a:r>
              <a:rPr lang="en-US" sz="3200" dirty="0">
                <a:latin typeface="Times New Roman" pitchFamily="18" charset="0"/>
                <a:cs typeface="Times New Roman" pitchFamily="18" charset="0"/>
              </a:rPr>
              <a:t>Supervisors should be alert to changes in the </a:t>
            </a:r>
            <a:r>
              <a:rPr lang="en-US" sz="3200" dirty="0" smtClean="0">
                <a:latin typeface="Times New Roman" pitchFamily="18" charset="0"/>
                <a:cs typeface="Times New Roman" pitchFamily="18" charset="0"/>
              </a:rPr>
              <a:t>client's </a:t>
            </a:r>
            <a:r>
              <a:rPr lang="en-US" sz="3200" dirty="0">
                <a:latin typeface="Times New Roman" pitchFamily="18" charset="0"/>
                <a:cs typeface="Times New Roman" pitchFamily="18" charset="0"/>
              </a:rPr>
              <a:t>usual patterns of interacting with others </a:t>
            </a:r>
          </a:p>
          <a:p>
            <a:endParaRPr lang="en-US" dirty="0"/>
          </a:p>
        </p:txBody>
      </p:sp>
      <p:sp>
        <p:nvSpPr>
          <p:cNvPr id="3" name="Title 2"/>
          <p:cNvSpPr>
            <a:spLocks noGrp="1"/>
          </p:cNvSpPr>
          <p:nvPr>
            <p:ph type="title"/>
          </p:nvPr>
        </p:nvSpPr>
        <p:spPr/>
        <p:txBody>
          <a:bodyPr>
            <a:normAutofit fontScale="90000"/>
          </a:bodyPr>
          <a:lstStyle/>
          <a:p>
            <a:r>
              <a:rPr lang="en-US" sz="4400" dirty="0">
                <a:solidFill>
                  <a:schemeClr val="tx1"/>
                </a:solidFill>
                <a:latin typeface="Times New Roman" pitchFamily="18" charset="0"/>
                <a:cs typeface="Times New Roman" pitchFamily="18" charset="0"/>
              </a:rPr>
              <a:t>Social Interaction changes:</a:t>
            </a:r>
            <a:r>
              <a:rPr lang="en-US" sz="4400" dirty="0">
                <a:latin typeface="Times New Roman" pitchFamily="18" charset="0"/>
                <a:cs typeface="Times New Roman" pitchFamily="18" charset="0"/>
              </a:rPr>
              <a:t/>
            </a:r>
            <a:br>
              <a:rPr lang="en-US" sz="4400"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3229547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lgn="ctr">
              <a:buNone/>
            </a:pPr>
            <a:r>
              <a:rPr lang="en-US" sz="3600" dirty="0" smtClean="0">
                <a:latin typeface="Times New Roman" pitchFamily="18" charset="0"/>
                <a:cs typeface="Times New Roman" pitchFamily="18" charset="0"/>
              </a:rPr>
              <a:t>“Flexibility </a:t>
            </a:r>
            <a:r>
              <a:rPr lang="en-US" sz="3600" dirty="0">
                <a:latin typeface="Times New Roman" pitchFamily="18" charset="0"/>
                <a:cs typeface="Times New Roman" pitchFamily="18" charset="0"/>
              </a:rPr>
              <a:t>is a learned mental skill. In today’s dynamic world, your effectiveness as a professional depends</a:t>
            </a: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on your readiness to adjust quickly to the moments of need or opportunity, adversity, and change</a:t>
            </a:r>
            <a:r>
              <a:rPr lang="en-US" sz="3600" dirty="0" smtClean="0">
                <a:latin typeface="Times New Roman" pitchFamily="18" charset="0"/>
                <a:cs typeface="Times New Roman" pitchFamily="18" charset="0"/>
              </a:rPr>
              <a:t>.”</a:t>
            </a:r>
          </a:p>
          <a:p>
            <a:endParaRPr lang="en-US" dirty="0"/>
          </a:p>
          <a:p>
            <a:pPr marL="109728" indent="0">
              <a:buNone/>
            </a:pPr>
            <a:r>
              <a:rPr lang="en-US" dirty="0" smtClean="0">
                <a:latin typeface="Times New Roman" pitchFamily="18" charset="0"/>
                <a:cs typeface="Times New Roman" pitchFamily="18" charset="0"/>
              </a:rPr>
              <a:t>Jennifer Touma</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normAutofit/>
          </a:bodyPr>
          <a:lstStyle/>
          <a:p>
            <a:r>
              <a:rPr lang="en-US" sz="5400" dirty="0" smtClean="0">
                <a:solidFill>
                  <a:schemeClr val="tx1"/>
                </a:solidFill>
                <a:latin typeface="Times New Roman" pitchFamily="18" charset="0"/>
                <a:cs typeface="Times New Roman" pitchFamily="18" charset="0"/>
              </a:rPr>
              <a:t>Quote:</a:t>
            </a:r>
            <a:endParaRPr lang="en-US" sz="5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61257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728" indent="0">
              <a:buNone/>
            </a:pPr>
            <a:r>
              <a:rPr lang="en-US" sz="3600" dirty="0">
                <a:latin typeface="Times New Roman" pitchFamily="18" charset="0"/>
                <a:cs typeface="Times New Roman" pitchFamily="18" charset="0"/>
              </a:rPr>
              <a:t>Speech </a:t>
            </a:r>
            <a:r>
              <a:rPr lang="en-US" sz="3600" dirty="0" smtClean="0">
                <a:latin typeface="Times New Roman" pitchFamily="18" charset="0"/>
                <a:cs typeface="Times New Roman" pitchFamily="18" charset="0"/>
              </a:rPr>
              <a:t>Patterns: </a:t>
            </a:r>
          </a:p>
          <a:p>
            <a:pPr marL="109728" indent="0">
              <a:buNone/>
            </a:pPr>
            <a:endParaRPr lang="en-US" sz="3600" dirty="0">
              <a:latin typeface="Times New Roman" pitchFamily="18" charset="0"/>
              <a:cs typeface="Times New Roman" pitchFamily="18" charset="0"/>
            </a:endParaRPr>
          </a:p>
          <a:p>
            <a:pPr marL="109728" indent="0">
              <a:buNone/>
            </a:pPr>
            <a:r>
              <a:rPr lang="en-US" sz="36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Stimulants </a:t>
            </a:r>
            <a:r>
              <a:rPr lang="en-US" sz="3600" dirty="0">
                <a:latin typeface="Times New Roman" pitchFamily="18" charset="0"/>
                <a:cs typeface="Times New Roman" pitchFamily="18" charset="0"/>
              </a:rPr>
              <a:t>create rapid, pressured speech patterns </a:t>
            </a:r>
          </a:p>
          <a:p>
            <a:pPr marL="109728" indent="0">
              <a:buNone/>
            </a:pPr>
            <a:r>
              <a:rPr lang="en-US" sz="3600" dirty="0">
                <a:latin typeface="Times New Roman" pitchFamily="18" charset="0"/>
                <a:cs typeface="Times New Roman" pitchFamily="18" charset="0"/>
              </a:rPr>
              <a:t>• Narcotics produce slow, thick, slurred speech </a:t>
            </a:r>
          </a:p>
          <a:p>
            <a:pPr marL="109728" indent="0">
              <a:buNone/>
            </a:pPr>
            <a:r>
              <a:rPr lang="en-US" sz="3600" dirty="0">
                <a:latin typeface="Times New Roman" pitchFamily="18" charset="0"/>
                <a:cs typeface="Times New Roman" pitchFamily="18" charset="0"/>
              </a:rPr>
              <a:t>• Hallucinogens may produce nonsense, fantasy </a:t>
            </a:r>
            <a:r>
              <a:rPr lang="en-US" sz="3600" dirty="0" smtClean="0">
                <a:latin typeface="Times New Roman" pitchFamily="18" charset="0"/>
                <a:cs typeface="Times New Roman" pitchFamily="18" charset="0"/>
              </a:rPr>
              <a:t>speech</a:t>
            </a:r>
            <a:endParaRPr lang="en-US" sz="3600" dirty="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normAutofit fontScale="90000"/>
          </a:bodyPr>
          <a:lstStyle/>
          <a:p>
            <a:r>
              <a:rPr lang="en-US" sz="4400" dirty="0">
                <a:solidFill>
                  <a:schemeClr val="tx1"/>
                </a:solidFill>
                <a:latin typeface="Times New Roman" pitchFamily="18" charset="0"/>
                <a:cs typeface="Times New Roman" pitchFamily="18" charset="0"/>
              </a:rPr>
              <a:t>Speech Patterns:</a:t>
            </a:r>
            <a:r>
              <a:rPr lang="en-US" sz="4400" dirty="0">
                <a:latin typeface="Times New Roman" pitchFamily="18" charset="0"/>
                <a:cs typeface="Times New Roman" pitchFamily="18" charset="0"/>
              </a:rPr>
              <a:t/>
            </a:r>
            <a:br>
              <a:rPr lang="en-US" sz="4400"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9880804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109728" indent="0">
              <a:buNone/>
            </a:pPr>
            <a:r>
              <a:rPr lang="en-US" sz="3600" dirty="0">
                <a:latin typeface="Times New Roman" pitchFamily="18" charset="0"/>
                <a:cs typeface="Times New Roman" pitchFamily="18" charset="0"/>
              </a:rPr>
              <a:t>Personality </a:t>
            </a:r>
            <a:r>
              <a:rPr lang="en-US" sz="3600" dirty="0" smtClean="0">
                <a:latin typeface="Times New Roman" pitchFamily="18" charset="0"/>
                <a:cs typeface="Times New Roman" pitchFamily="18" charset="0"/>
              </a:rPr>
              <a:t>Changes:</a:t>
            </a:r>
          </a:p>
          <a:p>
            <a:pPr marL="109728" indent="0">
              <a:buNone/>
            </a:pPr>
            <a:r>
              <a:rPr lang="en-US" sz="3600" dirty="0" smtClean="0">
                <a:latin typeface="Times New Roman" pitchFamily="18" charset="0"/>
                <a:cs typeface="Times New Roman" pitchFamily="18" charset="0"/>
              </a:rPr>
              <a:t> </a:t>
            </a:r>
            <a:endParaRPr lang="en-US" sz="3600" dirty="0">
              <a:latin typeface="Times New Roman" pitchFamily="18" charset="0"/>
              <a:cs typeface="Times New Roman" pitchFamily="18" charset="0"/>
            </a:endParaRPr>
          </a:p>
          <a:p>
            <a:pPr marL="109728" indent="0">
              <a:buNone/>
            </a:pPr>
            <a:r>
              <a:rPr lang="en-US" sz="3600" dirty="0" smtClean="0">
                <a:latin typeface="Times New Roman" pitchFamily="18" charset="0"/>
                <a:cs typeface="Times New Roman" pitchFamily="18" charset="0"/>
              </a:rPr>
              <a:t>•Personality </a:t>
            </a:r>
            <a:r>
              <a:rPr lang="en-US" sz="3600" dirty="0">
                <a:latin typeface="Times New Roman" pitchFamily="18" charset="0"/>
                <a:cs typeface="Times New Roman" pitchFamily="18" charset="0"/>
              </a:rPr>
              <a:t>changes are the most difficult to </a:t>
            </a:r>
            <a:r>
              <a:rPr lang="en-US" sz="3600" dirty="0" smtClean="0">
                <a:latin typeface="Times New Roman" pitchFamily="18" charset="0"/>
                <a:cs typeface="Times New Roman" pitchFamily="18" charset="0"/>
              </a:rPr>
              <a:t>specify </a:t>
            </a:r>
            <a:endParaRPr lang="en-US" sz="3600" dirty="0">
              <a:latin typeface="Times New Roman" pitchFamily="18" charset="0"/>
              <a:cs typeface="Times New Roman" pitchFamily="18" charset="0"/>
            </a:endParaRPr>
          </a:p>
          <a:p>
            <a:pPr marL="109728" indent="0">
              <a:buNone/>
            </a:pPr>
            <a:r>
              <a:rPr lang="en-US" sz="3600" dirty="0">
                <a:latin typeface="Times New Roman" pitchFamily="18" charset="0"/>
                <a:cs typeface="Times New Roman" pitchFamily="18" charset="0"/>
              </a:rPr>
              <a:t>• Supervisor needs to be alert to changes in the </a:t>
            </a:r>
            <a:r>
              <a:rPr lang="en-US" sz="3600" dirty="0" smtClean="0">
                <a:latin typeface="Times New Roman" pitchFamily="18" charset="0"/>
                <a:cs typeface="Times New Roman" pitchFamily="18" charset="0"/>
              </a:rPr>
              <a:t>client's </a:t>
            </a:r>
            <a:r>
              <a:rPr lang="en-US" sz="3600" dirty="0">
                <a:latin typeface="Times New Roman" pitchFamily="18" charset="0"/>
                <a:cs typeface="Times New Roman" pitchFamily="18" charset="0"/>
              </a:rPr>
              <a:t>usual personality traits or expression </a:t>
            </a:r>
          </a:p>
          <a:p>
            <a:pPr marL="109728" indent="0">
              <a:buNone/>
            </a:pPr>
            <a:r>
              <a:rPr lang="en-US" sz="3600" dirty="0">
                <a:latin typeface="Times New Roman" pitchFamily="18" charset="0"/>
                <a:cs typeface="Times New Roman" pitchFamily="18" charset="0"/>
              </a:rPr>
              <a:t>• Personality changes due to drug use often are </a:t>
            </a:r>
            <a:r>
              <a:rPr lang="en-US" sz="3600" dirty="0" smtClean="0">
                <a:latin typeface="Times New Roman" pitchFamily="18" charset="0"/>
                <a:cs typeface="Times New Roman" pitchFamily="18" charset="0"/>
              </a:rPr>
              <a:t>sudden </a:t>
            </a:r>
            <a:r>
              <a:rPr lang="en-US" sz="3600" dirty="0">
                <a:latin typeface="Times New Roman" pitchFamily="18" charset="0"/>
                <a:cs typeface="Times New Roman" pitchFamily="18" charset="0"/>
              </a:rPr>
              <a:t>and dramatic </a:t>
            </a:r>
          </a:p>
          <a:p>
            <a:endParaRPr lang="en-US" dirty="0"/>
          </a:p>
        </p:txBody>
      </p:sp>
      <p:sp>
        <p:nvSpPr>
          <p:cNvPr id="3" name="Title 2"/>
          <p:cNvSpPr>
            <a:spLocks noGrp="1"/>
          </p:cNvSpPr>
          <p:nvPr>
            <p:ph type="title"/>
          </p:nvPr>
        </p:nvSpPr>
        <p:spPr/>
        <p:txBody>
          <a:bodyPr/>
          <a:lstStyle/>
          <a:p>
            <a:r>
              <a:rPr lang="en-US" sz="4400" dirty="0">
                <a:solidFill>
                  <a:schemeClr val="tx1"/>
                </a:solidFill>
                <a:latin typeface="Times New Roman" pitchFamily="18" charset="0"/>
                <a:cs typeface="Times New Roman" pitchFamily="18" charset="0"/>
              </a:rPr>
              <a:t>Personality changes:</a:t>
            </a:r>
          </a:p>
        </p:txBody>
      </p:sp>
    </p:spTree>
    <p:extLst>
      <p:ext uri="{BB962C8B-B14F-4D97-AF65-F5344CB8AC3E}">
        <p14:creationId xmlns:p14="http://schemas.microsoft.com/office/powerpoint/2010/main" val="13665718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lgn="ctr">
              <a:buNone/>
            </a:pPr>
            <a:r>
              <a:rPr lang="en-US" sz="4000" dirty="0">
                <a:latin typeface="Times New Roman" pitchFamily="18" charset="0"/>
                <a:cs typeface="Times New Roman" pitchFamily="18" charset="0"/>
              </a:rPr>
              <a:t>Safety is a state of being protected from potential harm or something that has been designed to protect and prevent harm.</a:t>
            </a:r>
            <a:r>
              <a:rPr lang="en-US" dirty="0"/>
              <a:t/>
            </a:r>
            <a:br>
              <a:rPr lang="en-US" dirty="0"/>
            </a:br>
            <a:endParaRPr lang="en-US" dirty="0"/>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How to Think Safety </a:t>
            </a:r>
            <a:r>
              <a:rPr lang="en-US" sz="4400" dirty="0">
                <a:solidFill>
                  <a:schemeClr val="tx1"/>
                </a:solidFill>
                <a:latin typeface="Times New Roman" pitchFamily="18" charset="0"/>
                <a:cs typeface="Times New Roman" pitchFamily="18" charset="0"/>
              </a:rPr>
              <a:t>(Obj. </a:t>
            </a:r>
            <a:r>
              <a:rPr lang="en-US" sz="4400" dirty="0" smtClean="0">
                <a:solidFill>
                  <a:schemeClr val="tx1"/>
                </a:solidFill>
                <a:latin typeface="Times New Roman" pitchFamily="18" charset="0"/>
                <a:cs typeface="Times New Roman" pitchFamily="18" charset="0"/>
              </a:rPr>
              <a:t>5)</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3290799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sz="3600" dirty="0" smtClean="0">
                <a:latin typeface="Times New Roman" pitchFamily="18" charset="0"/>
                <a:cs typeface="Times New Roman" pitchFamily="18" charset="0"/>
              </a:rPr>
              <a:t>“Look up, look down, look all around!”</a:t>
            </a:r>
          </a:p>
          <a:p>
            <a:pPr marL="109728" indent="0">
              <a:buNone/>
            </a:pPr>
            <a:endParaRPr lang="en-US" sz="3600" dirty="0">
              <a:latin typeface="Times New Roman" pitchFamily="18" charset="0"/>
              <a:cs typeface="Times New Roman" pitchFamily="18" charset="0"/>
            </a:endParaRPr>
          </a:p>
          <a:p>
            <a:pPr marL="109728" indent="0">
              <a:buNone/>
            </a:pPr>
            <a:r>
              <a:rPr lang="en-US" sz="3600" dirty="0" smtClean="0">
                <a:latin typeface="Times New Roman" pitchFamily="18" charset="0"/>
                <a:cs typeface="Times New Roman" pitchFamily="18" charset="0"/>
              </a:rPr>
              <a:t>Role play! </a:t>
            </a:r>
          </a:p>
          <a:p>
            <a:pPr marL="109728" indent="0">
              <a:buNone/>
            </a:pPr>
            <a:endParaRPr lang="en-US" sz="3600" dirty="0" smtClean="0">
              <a:latin typeface="Times New Roman" pitchFamily="18" charset="0"/>
              <a:cs typeface="Times New Roman" pitchFamily="18" charset="0"/>
            </a:endParaRPr>
          </a:p>
          <a:p>
            <a:pPr marL="109728" indent="0">
              <a:buNone/>
            </a:pPr>
            <a:r>
              <a:rPr lang="en-US" sz="3600" dirty="0" smtClean="0">
                <a:latin typeface="Times New Roman" pitchFamily="18" charset="0"/>
                <a:cs typeface="Times New Roman" pitchFamily="18" charset="0"/>
              </a:rPr>
              <a:t>Think critically!</a:t>
            </a:r>
            <a:endParaRPr lang="en-US" sz="3600"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a:solidFill>
                  <a:schemeClr val="tx1"/>
                </a:solidFill>
                <a:latin typeface="Times New Roman" pitchFamily="18" charset="0"/>
                <a:cs typeface="Times New Roman" pitchFamily="18" charset="0"/>
              </a:rPr>
              <a:t>How to Think Safety</a:t>
            </a:r>
            <a:endParaRPr lang="en-US" dirty="0"/>
          </a:p>
        </p:txBody>
      </p:sp>
    </p:spTree>
    <p:extLst>
      <p:ext uri="{BB962C8B-B14F-4D97-AF65-F5344CB8AC3E}">
        <p14:creationId xmlns:p14="http://schemas.microsoft.com/office/powerpoint/2010/main" val="19557108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just">
              <a:buNone/>
            </a:pPr>
            <a:r>
              <a:rPr lang="en-US" dirty="0">
                <a:latin typeface="Times New Roman" pitchFamily="18" charset="0"/>
                <a:cs typeface="Times New Roman" pitchFamily="18" charset="0"/>
              </a:rPr>
              <a:t>Situational Awareness is the ability to identify, </a:t>
            </a:r>
            <a:r>
              <a:rPr lang="en-US" dirty="0" smtClean="0">
                <a:latin typeface="Times New Roman" pitchFamily="18" charset="0"/>
                <a:cs typeface="Times New Roman" pitchFamily="18" charset="0"/>
              </a:rPr>
              <a:t>process, and </a:t>
            </a:r>
            <a:r>
              <a:rPr lang="en-US" dirty="0">
                <a:latin typeface="Times New Roman" pitchFamily="18" charset="0"/>
                <a:cs typeface="Times New Roman" pitchFamily="18" charset="0"/>
              </a:rPr>
              <a:t>comprehend the critical elements of information </a:t>
            </a:r>
            <a:r>
              <a:rPr lang="en-US" dirty="0" smtClean="0">
                <a:latin typeface="Times New Roman" pitchFamily="18" charset="0"/>
                <a:cs typeface="Times New Roman" pitchFamily="18" charset="0"/>
              </a:rPr>
              <a:t>about what </a:t>
            </a:r>
            <a:r>
              <a:rPr lang="en-US" dirty="0">
                <a:latin typeface="Times New Roman" pitchFamily="18" charset="0"/>
                <a:cs typeface="Times New Roman" pitchFamily="18" charset="0"/>
              </a:rPr>
              <a:t>is happening to the team with regards to the </a:t>
            </a:r>
            <a:r>
              <a:rPr lang="en-US" dirty="0" smtClean="0">
                <a:latin typeface="Times New Roman" pitchFamily="18" charset="0"/>
                <a:cs typeface="Times New Roman" pitchFamily="18" charset="0"/>
              </a:rPr>
              <a:t>mission.</a:t>
            </a:r>
          </a:p>
          <a:p>
            <a:pPr marL="109728" indent="0">
              <a:buNone/>
            </a:pPr>
            <a:r>
              <a:rPr lang="en-US" dirty="0" smtClean="0">
                <a:latin typeface="Times New Roman" pitchFamily="18" charset="0"/>
                <a:cs typeface="Times New Roman" pitchFamily="18" charset="0"/>
              </a:rPr>
              <a:t>More </a:t>
            </a:r>
            <a:r>
              <a:rPr lang="en-US" dirty="0">
                <a:latin typeface="Times New Roman" pitchFamily="18" charset="0"/>
                <a:cs typeface="Times New Roman" pitchFamily="18" charset="0"/>
              </a:rPr>
              <a:t>simply, it’s </a:t>
            </a:r>
          </a:p>
          <a:p>
            <a:pPr marL="109728" indent="0">
              <a:buNone/>
            </a:pPr>
            <a:r>
              <a:rPr lang="en-US" dirty="0">
                <a:latin typeface="Times New Roman" pitchFamily="18" charset="0"/>
                <a:cs typeface="Times New Roman" pitchFamily="18" charset="0"/>
              </a:rPr>
              <a:t>knowing what is going on around you.</a:t>
            </a:r>
          </a:p>
          <a:p>
            <a:pPr marL="109728" indent="0">
              <a:buNone/>
            </a:pPr>
            <a:r>
              <a:rPr lang="en-US" sz="2000" dirty="0" smtClean="0">
                <a:latin typeface="Times New Roman" pitchFamily="18" charset="0"/>
                <a:cs typeface="Times New Roman" pitchFamily="18" charset="0"/>
              </a:rPr>
              <a:t>(U.S. Coast Guard)</a:t>
            </a:r>
          </a:p>
          <a:p>
            <a:pPr marL="109728" indent="0">
              <a:buNone/>
            </a:pPr>
            <a:endParaRPr lang="en-US" sz="2000" dirty="0">
              <a:latin typeface="Times New Roman" pitchFamily="18" charset="0"/>
              <a:cs typeface="Times New Roman" pitchFamily="18" charset="0"/>
            </a:endParaRPr>
          </a:p>
          <a:p>
            <a:pPr marL="109728" indent="0" algn="ctr">
              <a:buNone/>
            </a:pPr>
            <a:r>
              <a:rPr lang="en-US" sz="3600" b="1" dirty="0" smtClean="0">
                <a:latin typeface="Times New Roman" pitchFamily="18" charset="0"/>
                <a:cs typeface="Times New Roman" pitchFamily="18" charset="0"/>
              </a:rPr>
              <a:t>It is: “paying </a:t>
            </a:r>
            <a:r>
              <a:rPr lang="en-US" sz="3600" b="1" dirty="0">
                <a:latin typeface="Times New Roman" pitchFamily="18" charset="0"/>
                <a:cs typeface="Times New Roman" pitchFamily="18" charset="0"/>
              </a:rPr>
              <a:t>attention to what is going on around you.”</a:t>
            </a:r>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Situational Awareness </a:t>
            </a:r>
            <a:r>
              <a:rPr lang="en-US" sz="4000" dirty="0">
                <a:solidFill>
                  <a:schemeClr val="tx1"/>
                </a:solidFill>
                <a:latin typeface="Times New Roman" pitchFamily="18" charset="0"/>
                <a:cs typeface="Times New Roman" pitchFamily="18" charset="0"/>
              </a:rPr>
              <a:t>(Obj. 6)</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7873967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sz="4000" dirty="0">
                <a:latin typeface="Times New Roman" pitchFamily="18" charset="0"/>
                <a:cs typeface="Times New Roman" pitchFamily="18" charset="0"/>
              </a:rPr>
              <a:t>Effective communications may be the most important </a:t>
            </a:r>
            <a:r>
              <a:rPr lang="en-US" sz="4000" dirty="0" smtClean="0">
                <a:latin typeface="Times New Roman" pitchFamily="18" charset="0"/>
                <a:cs typeface="Times New Roman" pitchFamily="18" charset="0"/>
              </a:rPr>
              <a:t>factor in </a:t>
            </a:r>
            <a:r>
              <a:rPr lang="en-US" sz="4000" dirty="0">
                <a:latin typeface="Times New Roman" pitchFamily="18" charset="0"/>
                <a:cs typeface="Times New Roman" pitchFamily="18" charset="0"/>
              </a:rPr>
              <a:t>achieving and maintaining situational </a:t>
            </a:r>
            <a:r>
              <a:rPr lang="en-US" sz="4000" dirty="0" smtClean="0">
                <a:latin typeface="Times New Roman" pitchFamily="18" charset="0"/>
                <a:cs typeface="Times New Roman" pitchFamily="18" charset="0"/>
              </a:rPr>
              <a:t>awareness.</a:t>
            </a:r>
          </a:p>
          <a:p>
            <a:pPr marL="109728" indent="0">
              <a:buNone/>
            </a:pPr>
            <a:endParaRPr lang="en-US" sz="4000" dirty="0">
              <a:latin typeface="Times New Roman" pitchFamily="18" charset="0"/>
              <a:cs typeface="Times New Roman" pitchFamily="18" charset="0"/>
            </a:endParaRPr>
          </a:p>
          <a:p>
            <a:pPr marL="109728" indent="0">
              <a:buNone/>
            </a:pPr>
            <a:r>
              <a:rPr lang="en-US" sz="4000" dirty="0" smtClean="0">
                <a:latin typeface="Times New Roman" pitchFamily="18" charset="0"/>
                <a:cs typeface="Times New Roman" pitchFamily="18" charset="0"/>
              </a:rPr>
              <a:t>This includes effective reporting!</a:t>
            </a:r>
            <a:endParaRPr lang="en-US" sz="4000" dirty="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lstStyle/>
          <a:p>
            <a:r>
              <a:rPr lang="en-US" dirty="0">
                <a:solidFill>
                  <a:schemeClr val="tx1"/>
                </a:solidFill>
                <a:latin typeface="Times New Roman" pitchFamily="18" charset="0"/>
                <a:cs typeface="Times New Roman" pitchFamily="18" charset="0"/>
              </a:rPr>
              <a:t>Situational </a:t>
            </a:r>
            <a:r>
              <a:rPr lang="en-US" dirty="0" smtClean="0">
                <a:solidFill>
                  <a:schemeClr val="tx1"/>
                </a:solidFill>
                <a:latin typeface="Times New Roman" pitchFamily="18" charset="0"/>
                <a:cs typeface="Times New Roman" pitchFamily="18" charset="0"/>
              </a:rPr>
              <a:t>Awareness</a:t>
            </a:r>
            <a:endParaRPr lang="en-US" dirty="0"/>
          </a:p>
        </p:txBody>
      </p:sp>
    </p:spTree>
    <p:extLst>
      <p:ext uri="{BB962C8B-B14F-4D97-AF65-F5344CB8AC3E}">
        <p14:creationId xmlns:p14="http://schemas.microsoft.com/office/powerpoint/2010/main" val="35905655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728" indent="0">
              <a:buNone/>
            </a:pPr>
            <a:r>
              <a:rPr lang="en-US" sz="2800" dirty="0">
                <a:latin typeface="Times New Roman" pitchFamily="18" charset="0"/>
                <a:cs typeface="Times New Roman" pitchFamily="18" charset="0"/>
              </a:rPr>
              <a:t>The following barriers reduce our ability to understand </a:t>
            </a:r>
            <a:r>
              <a:rPr lang="en-US" sz="2800" dirty="0" smtClean="0">
                <a:latin typeface="Times New Roman" pitchFamily="18" charset="0"/>
                <a:cs typeface="Times New Roman" pitchFamily="18" charset="0"/>
              </a:rPr>
              <a:t>the situation</a:t>
            </a:r>
            <a:r>
              <a:rPr lang="en-US" sz="2800" dirty="0">
                <a:latin typeface="Times New Roman" pitchFamily="18" charset="0"/>
                <a:cs typeface="Times New Roman" pitchFamily="18" charset="0"/>
              </a:rPr>
              <a:t>. Recognizing these barriers and taking </a:t>
            </a:r>
            <a:r>
              <a:rPr lang="en-US" sz="2800" dirty="0" smtClean="0">
                <a:latin typeface="Times New Roman" pitchFamily="18" charset="0"/>
                <a:cs typeface="Times New Roman" pitchFamily="18" charset="0"/>
              </a:rPr>
              <a:t>corrective action </a:t>
            </a:r>
            <a:r>
              <a:rPr lang="en-US" sz="2800" dirty="0">
                <a:latin typeface="Times New Roman" pitchFamily="18" charset="0"/>
                <a:cs typeface="Times New Roman" pitchFamily="18" charset="0"/>
              </a:rPr>
              <a:t>is the responsibility of </a:t>
            </a:r>
            <a:r>
              <a:rPr lang="en-US" sz="2800" dirty="0" smtClean="0">
                <a:latin typeface="Times New Roman" pitchFamily="18" charset="0"/>
                <a:cs typeface="Times New Roman" pitchFamily="18" charset="0"/>
              </a:rPr>
              <a:t>all.</a:t>
            </a:r>
            <a:endParaRPr lang="en-US" sz="2800" dirty="0">
              <a:latin typeface="Times New Roman" pitchFamily="18" charset="0"/>
              <a:cs typeface="Times New Roman" pitchFamily="18" charset="0"/>
            </a:endParaRPr>
          </a:p>
          <a:p>
            <a:pPr marL="109728" indent="0">
              <a:buNone/>
            </a:pP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Perception </a:t>
            </a:r>
            <a:r>
              <a:rPr lang="en-US" sz="2800" dirty="0">
                <a:latin typeface="Times New Roman" pitchFamily="18" charset="0"/>
                <a:cs typeface="Times New Roman" pitchFamily="18" charset="0"/>
              </a:rPr>
              <a:t>based on faulty information processing.</a:t>
            </a:r>
          </a:p>
          <a:p>
            <a:r>
              <a:rPr lang="en-US" sz="2800" dirty="0" smtClean="0">
                <a:latin typeface="Times New Roman" pitchFamily="18" charset="0"/>
                <a:cs typeface="Times New Roman" pitchFamily="18" charset="0"/>
              </a:rPr>
              <a:t>Excessive </a:t>
            </a:r>
            <a:r>
              <a:rPr lang="en-US" sz="2800" dirty="0">
                <a:latin typeface="Times New Roman" pitchFamily="18" charset="0"/>
                <a:cs typeface="Times New Roman" pitchFamily="18" charset="0"/>
              </a:rPr>
              <a:t>motivation.</a:t>
            </a:r>
          </a:p>
          <a:p>
            <a:r>
              <a:rPr lang="en-US" sz="2800" dirty="0" smtClean="0">
                <a:latin typeface="Times New Roman" pitchFamily="18" charset="0"/>
                <a:cs typeface="Times New Roman" pitchFamily="18" charset="0"/>
              </a:rPr>
              <a:t>Complacency</a:t>
            </a:r>
            <a:r>
              <a:rPr lang="en-US" sz="2800" dirty="0">
                <a:latin typeface="Times New Roman" pitchFamily="18" charset="0"/>
                <a:cs typeface="Times New Roman" pitchFamily="18" charset="0"/>
              </a:rPr>
              <a:t>.</a:t>
            </a:r>
          </a:p>
          <a:p>
            <a:r>
              <a:rPr lang="en-US" sz="2800" dirty="0" smtClean="0">
                <a:latin typeface="Times New Roman" pitchFamily="18" charset="0"/>
                <a:cs typeface="Times New Roman" pitchFamily="18" charset="0"/>
              </a:rPr>
              <a:t>Overload</a:t>
            </a:r>
            <a:r>
              <a:rPr lang="en-US" sz="2800" dirty="0">
                <a:latin typeface="Times New Roman" pitchFamily="18" charset="0"/>
                <a:cs typeface="Times New Roman" pitchFamily="18" charset="0"/>
              </a:rPr>
              <a:t>.</a:t>
            </a:r>
          </a:p>
          <a:p>
            <a:r>
              <a:rPr lang="en-US" sz="2800" dirty="0" smtClean="0">
                <a:latin typeface="Times New Roman" pitchFamily="18" charset="0"/>
                <a:cs typeface="Times New Roman" pitchFamily="18" charset="0"/>
              </a:rPr>
              <a:t>Fatigue</a:t>
            </a:r>
            <a:r>
              <a:rPr lang="en-US" sz="2800" dirty="0">
                <a:latin typeface="Times New Roman" pitchFamily="18" charset="0"/>
                <a:cs typeface="Times New Roman" pitchFamily="18" charset="0"/>
              </a:rPr>
              <a:t>.</a:t>
            </a:r>
          </a:p>
          <a:p>
            <a:r>
              <a:rPr lang="en-US" sz="2800" dirty="0" smtClean="0">
                <a:latin typeface="Times New Roman" pitchFamily="18" charset="0"/>
                <a:cs typeface="Times New Roman" pitchFamily="18" charset="0"/>
              </a:rPr>
              <a:t>Poor </a:t>
            </a:r>
            <a:r>
              <a:rPr lang="en-US" sz="2800" dirty="0">
                <a:latin typeface="Times New Roman" pitchFamily="18" charset="0"/>
                <a:cs typeface="Times New Roman" pitchFamily="18" charset="0"/>
              </a:rPr>
              <a:t>communications.</a:t>
            </a:r>
          </a:p>
          <a:p>
            <a:pPr marL="109728" indent="0">
              <a:buNone/>
            </a:pPr>
            <a:endParaRPr lang="en-US" dirty="0"/>
          </a:p>
        </p:txBody>
      </p:sp>
      <p:sp>
        <p:nvSpPr>
          <p:cNvPr id="3" name="Title 2"/>
          <p:cNvSpPr>
            <a:spLocks noGrp="1"/>
          </p:cNvSpPr>
          <p:nvPr>
            <p:ph type="title"/>
          </p:nvPr>
        </p:nvSpPr>
        <p:spPr/>
        <p:txBody>
          <a:bodyPr/>
          <a:lstStyle/>
          <a:p>
            <a:r>
              <a:rPr lang="en-US" dirty="0">
                <a:solidFill>
                  <a:schemeClr val="tx1"/>
                </a:solidFill>
                <a:latin typeface="Times New Roman" pitchFamily="18" charset="0"/>
                <a:cs typeface="Times New Roman" pitchFamily="18" charset="0"/>
              </a:rPr>
              <a:t>Situational Awareness</a:t>
            </a:r>
            <a:endParaRPr lang="en-US" dirty="0"/>
          </a:p>
        </p:txBody>
      </p:sp>
    </p:spTree>
    <p:extLst>
      <p:ext uri="{BB962C8B-B14F-4D97-AF65-F5344CB8AC3E}">
        <p14:creationId xmlns:p14="http://schemas.microsoft.com/office/powerpoint/2010/main" val="17922076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marL="109728" indent="0">
              <a:buNone/>
            </a:pPr>
            <a:r>
              <a:rPr lang="en-US" sz="3800" dirty="0">
                <a:latin typeface="Times New Roman" pitchFamily="18" charset="0"/>
                <a:cs typeface="Times New Roman" pitchFamily="18" charset="0"/>
              </a:rPr>
              <a:t>Perception is our mental picture of reality. Our mental picture is affected by:</a:t>
            </a:r>
            <a:endParaRPr lang="en-US" sz="3800" dirty="0" smtClean="0">
              <a:latin typeface="Times New Roman" pitchFamily="18" charset="0"/>
              <a:cs typeface="Times New Roman" pitchFamily="18" charset="0"/>
            </a:endParaRPr>
          </a:p>
          <a:p>
            <a:pPr marL="109728" indent="0">
              <a:buNone/>
            </a:pPr>
            <a:endParaRPr lang="en-US" sz="3800" b="1" dirty="0">
              <a:latin typeface="Times New Roman" pitchFamily="18" charset="0"/>
              <a:cs typeface="Times New Roman" pitchFamily="18" charset="0"/>
            </a:endParaRPr>
          </a:p>
          <a:p>
            <a:pPr marL="109728" indent="0">
              <a:buNone/>
            </a:pPr>
            <a:r>
              <a:rPr lang="en-US" sz="3800" b="1" dirty="0" smtClean="0">
                <a:latin typeface="Times New Roman" pitchFamily="18" charset="0"/>
                <a:cs typeface="Times New Roman" pitchFamily="18" charset="0"/>
              </a:rPr>
              <a:t>Past Experiences:  </a:t>
            </a:r>
            <a:r>
              <a:rPr lang="en-US" sz="3800" dirty="0" smtClean="0">
                <a:latin typeface="Times New Roman" pitchFamily="18" charset="0"/>
                <a:cs typeface="Times New Roman" pitchFamily="18" charset="0"/>
              </a:rPr>
              <a:t>We </a:t>
            </a:r>
            <a:r>
              <a:rPr lang="en-US" sz="3800" dirty="0">
                <a:latin typeface="Times New Roman" pitchFamily="18" charset="0"/>
                <a:cs typeface="Times New Roman" pitchFamily="18" charset="0"/>
              </a:rPr>
              <a:t>act on information based on our</a:t>
            </a:r>
          </a:p>
          <a:p>
            <a:pPr marL="109728" indent="0">
              <a:buNone/>
            </a:pPr>
            <a:r>
              <a:rPr lang="en-US" sz="3800" dirty="0">
                <a:latin typeface="Times New Roman" pitchFamily="18" charset="0"/>
                <a:cs typeface="Times New Roman" pitchFamily="18" charset="0"/>
              </a:rPr>
              <a:t>knowledge. When something looks similar to what we</a:t>
            </a:r>
          </a:p>
          <a:p>
            <a:pPr marL="109728" indent="0">
              <a:buNone/>
            </a:pPr>
            <a:r>
              <a:rPr lang="en-US" sz="3800" dirty="0">
                <a:latin typeface="Times New Roman" pitchFamily="18" charset="0"/>
                <a:cs typeface="Times New Roman" pitchFamily="18" charset="0"/>
              </a:rPr>
              <a:t>are familiar with, we may react as if it were the same.</a:t>
            </a:r>
          </a:p>
          <a:p>
            <a:endParaRPr lang="en-US" sz="3800" b="1" dirty="0">
              <a:latin typeface="Times New Roman" pitchFamily="18" charset="0"/>
              <a:cs typeface="Times New Roman" pitchFamily="18" charset="0"/>
            </a:endParaRPr>
          </a:p>
          <a:p>
            <a:pPr marL="109728" indent="0">
              <a:buNone/>
            </a:pPr>
            <a:r>
              <a:rPr lang="en-US" sz="3800" b="1" dirty="0" smtClean="0">
                <a:latin typeface="Times New Roman" pitchFamily="18" charset="0"/>
                <a:cs typeface="Times New Roman" pitchFamily="18" charset="0"/>
              </a:rPr>
              <a:t>Expectations:  </a:t>
            </a:r>
            <a:r>
              <a:rPr lang="en-US" sz="3800" dirty="0" smtClean="0">
                <a:latin typeface="Times New Roman" pitchFamily="18" charset="0"/>
                <a:cs typeface="Times New Roman" pitchFamily="18" charset="0"/>
              </a:rPr>
              <a:t>We </a:t>
            </a:r>
            <a:r>
              <a:rPr lang="en-US" sz="3800" dirty="0">
                <a:latin typeface="Times New Roman" pitchFamily="18" charset="0"/>
                <a:cs typeface="Times New Roman" pitchFamily="18" charset="0"/>
              </a:rPr>
              <a:t>interpret information in such a way</a:t>
            </a:r>
          </a:p>
          <a:p>
            <a:pPr marL="109728" indent="0">
              <a:buNone/>
            </a:pPr>
            <a:r>
              <a:rPr lang="en-US" sz="3800" dirty="0">
                <a:latin typeface="Times New Roman" pitchFamily="18" charset="0"/>
                <a:cs typeface="Times New Roman" pitchFamily="18" charset="0"/>
              </a:rPr>
              <a:t>that it affirms the planned action. </a:t>
            </a:r>
            <a:endParaRPr lang="en-US" sz="3800" dirty="0" smtClean="0">
              <a:latin typeface="Times New Roman" pitchFamily="18" charset="0"/>
              <a:cs typeface="Times New Roman" pitchFamily="18" charset="0"/>
            </a:endParaRPr>
          </a:p>
          <a:p>
            <a:pPr marL="109728" indent="0">
              <a:buNone/>
            </a:pPr>
            <a:endParaRPr lang="en-US" sz="3800" dirty="0">
              <a:latin typeface="Times New Roman" pitchFamily="18" charset="0"/>
              <a:cs typeface="Times New Roman" pitchFamily="18" charset="0"/>
            </a:endParaRPr>
          </a:p>
          <a:p>
            <a:pPr marL="109728" indent="0">
              <a:buNone/>
            </a:pPr>
            <a:r>
              <a:rPr lang="en-US" sz="3800" b="1" dirty="0" smtClean="0">
                <a:latin typeface="Times New Roman" pitchFamily="18" charset="0"/>
                <a:cs typeface="Times New Roman" pitchFamily="18" charset="0"/>
              </a:rPr>
              <a:t>Filters:  </a:t>
            </a:r>
            <a:r>
              <a:rPr lang="en-US" sz="3800" dirty="0" smtClean="0">
                <a:latin typeface="Times New Roman" pitchFamily="18" charset="0"/>
                <a:cs typeface="Times New Roman" pitchFamily="18" charset="0"/>
              </a:rPr>
              <a:t>We </a:t>
            </a:r>
            <a:r>
              <a:rPr lang="en-US" sz="3800" dirty="0">
                <a:latin typeface="Times New Roman" pitchFamily="18" charset="0"/>
                <a:cs typeface="Times New Roman" pitchFamily="18" charset="0"/>
              </a:rPr>
              <a:t>are provided with information, but we don’t</a:t>
            </a:r>
          </a:p>
          <a:p>
            <a:pPr marL="109728" indent="0">
              <a:buNone/>
            </a:pPr>
            <a:r>
              <a:rPr lang="en-US" sz="3800" dirty="0">
                <a:latin typeface="Times New Roman" pitchFamily="18" charset="0"/>
                <a:cs typeface="Times New Roman" pitchFamily="18" charset="0"/>
              </a:rPr>
              <a:t>use it. We don’t pay attention to information that</a:t>
            </a:r>
          </a:p>
          <a:p>
            <a:pPr marL="109728" indent="0">
              <a:buNone/>
            </a:pPr>
            <a:r>
              <a:rPr lang="en-US" sz="3800" dirty="0">
                <a:latin typeface="Times New Roman" pitchFamily="18" charset="0"/>
                <a:cs typeface="Times New Roman" pitchFamily="18" charset="0"/>
              </a:rPr>
              <a:t>doesn’t match our mental picture.</a:t>
            </a:r>
          </a:p>
          <a:p>
            <a:pPr marL="109728" indent="0">
              <a:buNone/>
            </a:pPr>
            <a:endParaRPr lang="en-US" dirty="0"/>
          </a:p>
        </p:txBody>
      </p:sp>
      <p:sp>
        <p:nvSpPr>
          <p:cNvPr id="3" name="Title 2"/>
          <p:cNvSpPr>
            <a:spLocks noGrp="1"/>
          </p:cNvSpPr>
          <p:nvPr>
            <p:ph type="title"/>
          </p:nvPr>
        </p:nvSpPr>
        <p:spPr/>
        <p:txBody>
          <a:bodyPr/>
          <a:lstStyle/>
          <a:p>
            <a:r>
              <a:rPr lang="en-US" dirty="0">
                <a:solidFill>
                  <a:schemeClr val="tx1"/>
                </a:solidFill>
                <a:latin typeface="Times New Roman" pitchFamily="18" charset="0"/>
                <a:cs typeface="Times New Roman" pitchFamily="18" charset="0"/>
              </a:rPr>
              <a:t>Situational Awareness</a:t>
            </a:r>
            <a:endParaRPr lang="en-US" dirty="0"/>
          </a:p>
        </p:txBody>
      </p:sp>
    </p:spTree>
    <p:extLst>
      <p:ext uri="{BB962C8B-B14F-4D97-AF65-F5344CB8AC3E}">
        <p14:creationId xmlns:p14="http://schemas.microsoft.com/office/powerpoint/2010/main" val="26113031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400" dirty="0" smtClean="0">
                <a:latin typeface="Times New Roman" pitchFamily="18" charset="0"/>
                <a:cs typeface="Times New Roman" pitchFamily="18" charset="0"/>
              </a:rPr>
              <a:t>Condition White</a:t>
            </a:r>
          </a:p>
          <a:p>
            <a:r>
              <a:rPr lang="en-US" sz="4400" dirty="0" smtClean="0">
                <a:latin typeface="Times New Roman" pitchFamily="18" charset="0"/>
                <a:cs typeface="Times New Roman" pitchFamily="18" charset="0"/>
              </a:rPr>
              <a:t>Condition Yellow</a:t>
            </a:r>
          </a:p>
          <a:p>
            <a:r>
              <a:rPr lang="en-US" sz="4400" dirty="0" smtClean="0">
                <a:latin typeface="Times New Roman" pitchFamily="18" charset="0"/>
                <a:cs typeface="Times New Roman" pitchFamily="18" charset="0"/>
              </a:rPr>
              <a:t>Condition Orange</a:t>
            </a:r>
          </a:p>
          <a:p>
            <a:r>
              <a:rPr lang="en-US" sz="4400" dirty="0" smtClean="0">
                <a:latin typeface="Times New Roman" pitchFamily="18" charset="0"/>
                <a:cs typeface="Times New Roman" pitchFamily="18" charset="0"/>
              </a:rPr>
              <a:t>Condition Red</a:t>
            </a:r>
            <a:endParaRPr lang="en-US" sz="4400" dirty="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r>
              <a:rPr lang="en-US" dirty="0">
                <a:solidFill>
                  <a:schemeClr val="tx1"/>
                </a:solidFill>
                <a:effectLst/>
                <a:latin typeface="Times New Roman" pitchFamily="18" charset="0"/>
                <a:cs typeface="Times New Roman" pitchFamily="18" charset="0"/>
              </a:rPr>
              <a:t>States of Awareness, the Cooper Color Codes</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0943105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b="1" dirty="0" smtClean="0">
                <a:latin typeface="Times New Roman" pitchFamily="18" charset="0"/>
                <a:cs typeface="Times New Roman" pitchFamily="18" charset="0"/>
              </a:rPr>
              <a:t>Condition White:</a:t>
            </a:r>
          </a:p>
          <a:p>
            <a:pPr marL="109728" indent="0">
              <a:buNone/>
            </a:pPr>
            <a:r>
              <a:rPr lang="en-US" dirty="0">
                <a:latin typeface="Times New Roman" pitchFamily="18" charset="0"/>
                <a:cs typeface="Times New Roman" pitchFamily="18" charset="0"/>
              </a:rPr>
              <a:t>White is the lowest level on the escalator</a:t>
            </a:r>
            <a:r>
              <a:rPr lang="en-US" dirty="0" smtClean="0">
                <a:latin typeface="Times New Roman" pitchFamily="18" charset="0"/>
                <a:cs typeface="Times New Roman" pitchFamily="18" charset="0"/>
              </a:rPr>
              <a:t>.</a:t>
            </a:r>
          </a:p>
          <a:p>
            <a:pPr marL="109728" indent="0">
              <a:buNone/>
            </a:pPr>
            <a:endParaRPr lang="en-US" dirty="0" smtClean="0">
              <a:latin typeface="Times New Roman" pitchFamily="18" charset="0"/>
              <a:cs typeface="Times New Roman" pitchFamily="18" charset="0"/>
            </a:endParaRPr>
          </a:p>
          <a:p>
            <a:pPr marL="109728" indent="0" algn="just">
              <a:buNone/>
            </a:pPr>
            <a:r>
              <a:rPr lang="en-US" dirty="0" smtClean="0">
                <a:latin typeface="Times New Roman" pitchFamily="18" charset="0"/>
                <a:cs typeface="Times New Roman" pitchFamily="18" charset="0"/>
              </a:rPr>
              <a:t>In </a:t>
            </a:r>
            <a:r>
              <a:rPr lang="en-US" dirty="0">
                <a:latin typeface="Times New Roman" pitchFamily="18" charset="0"/>
                <a:cs typeface="Times New Roman" pitchFamily="18" charset="0"/>
              </a:rPr>
              <a:t>Condition White one is unaware, not alert, oblivious. This state can be characterized as "daydreaming" or "preoccupied".  People in White tend to walk around with their heads down, as if watching their own feet. They do not notice the impending </a:t>
            </a:r>
            <a:r>
              <a:rPr lang="en-US" dirty="0" smtClean="0">
                <a:latin typeface="Times New Roman" pitchFamily="18" charset="0"/>
                <a:cs typeface="Times New Roman" pitchFamily="18" charset="0"/>
              </a:rPr>
              <a:t>danger around them.</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r>
              <a:rPr lang="en-US" dirty="0">
                <a:solidFill>
                  <a:schemeClr val="tx1"/>
                </a:solidFill>
                <a:effectLst/>
                <a:latin typeface="Times New Roman" pitchFamily="18" charset="0"/>
                <a:cs typeface="Times New Roman" pitchFamily="18" charset="0"/>
              </a:rPr>
              <a:t>States of Awareness, the Cooper Color Codes</a:t>
            </a:r>
            <a:endParaRPr lang="en-US" dirty="0"/>
          </a:p>
        </p:txBody>
      </p:sp>
    </p:spTree>
    <p:extLst>
      <p:ext uri="{BB962C8B-B14F-4D97-AF65-F5344CB8AC3E}">
        <p14:creationId xmlns:p14="http://schemas.microsoft.com/office/powerpoint/2010/main" val="15754173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smtClean="0">
                <a:latin typeface="Times New Roman" pitchFamily="18" charset="0"/>
                <a:cs typeface="Times New Roman" pitchFamily="18" charset="0"/>
              </a:rPr>
              <a:t>Increase YOUR Personal Safety as a Safe Exchange and Supervised Visitation Provider.</a:t>
            </a:r>
          </a:p>
          <a:p>
            <a:pPr algn="just"/>
            <a:r>
              <a:rPr lang="en-US" dirty="0">
                <a:latin typeface="Times New Roman" pitchFamily="18" charset="0"/>
                <a:cs typeface="Times New Roman" pitchFamily="18" charset="0"/>
              </a:rPr>
              <a:t>Increase YOUR </a:t>
            </a:r>
            <a:r>
              <a:rPr lang="en-US" dirty="0" smtClean="0">
                <a:latin typeface="Times New Roman" pitchFamily="18" charset="0"/>
                <a:cs typeface="Times New Roman" pitchFamily="18" charset="0"/>
              </a:rPr>
              <a:t>Personal Safety in YOUR everyday life.</a:t>
            </a:r>
          </a:p>
          <a:p>
            <a:pPr marL="109728" indent="0" algn="ctr">
              <a:buNone/>
            </a:pPr>
            <a:r>
              <a:rPr lang="en-US" b="1" i="1" dirty="0" smtClean="0">
                <a:latin typeface="Times New Roman" pitchFamily="18" charset="0"/>
                <a:cs typeface="Times New Roman" pitchFamily="18" charset="0"/>
              </a:rPr>
              <a:t>THROUGH</a:t>
            </a:r>
          </a:p>
          <a:p>
            <a:pPr algn="just"/>
            <a:r>
              <a:rPr lang="en-US" dirty="0" smtClean="0">
                <a:latin typeface="Times New Roman" pitchFamily="18" charset="0"/>
                <a:cs typeface="Times New Roman" pitchFamily="18" charset="0"/>
              </a:rPr>
              <a:t>Awareness</a:t>
            </a:r>
          </a:p>
          <a:p>
            <a:pPr algn="just"/>
            <a:r>
              <a:rPr lang="en-US" dirty="0" smtClean="0">
                <a:latin typeface="Times New Roman" pitchFamily="18" charset="0"/>
                <a:cs typeface="Times New Roman" pitchFamily="18" charset="0"/>
              </a:rPr>
              <a:t>Observation</a:t>
            </a:r>
          </a:p>
          <a:p>
            <a:pPr algn="just"/>
            <a:r>
              <a:rPr lang="en-US" dirty="0" smtClean="0">
                <a:latin typeface="Times New Roman" pitchFamily="18" charset="0"/>
                <a:cs typeface="Times New Roman" pitchFamily="18" charset="0"/>
              </a:rPr>
              <a:t>Reporting</a:t>
            </a:r>
          </a:p>
          <a:p>
            <a:pPr algn="just"/>
            <a:r>
              <a:rPr lang="en-US" dirty="0" smtClean="0">
                <a:latin typeface="Times New Roman" pitchFamily="18" charset="0"/>
                <a:cs typeface="Times New Roman" pitchFamily="18" charset="0"/>
              </a:rPr>
              <a:t>Communication</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Instructional Goals</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5565535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109728" indent="0" algn="just">
              <a:buNone/>
            </a:pPr>
            <a:r>
              <a:rPr lang="en-US" sz="3200" b="1" dirty="0" smtClean="0">
                <a:latin typeface="Times New Roman" pitchFamily="18" charset="0"/>
                <a:cs typeface="Times New Roman" pitchFamily="18" charset="0"/>
              </a:rPr>
              <a:t>Condition Yellow:</a:t>
            </a:r>
          </a:p>
          <a:p>
            <a:pPr marL="109728" indent="0" algn="just">
              <a:buNone/>
            </a:pPr>
            <a:r>
              <a:rPr lang="en-US" sz="3200" dirty="0" smtClean="0">
                <a:latin typeface="Times New Roman" pitchFamily="18" charset="0"/>
                <a:cs typeface="Times New Roman" pitchFamily="18" charset="0"/>
              </a:rPr>
              <a:t>This </a:t>
            </a:r>
            <a:r>
              <a:rPr lang="en-US" sz="3200" dirty="0">
                <a:latin typeface="Times New Roman" pitchFamily="18" charset="0"/>
                <a:cs typeface="Times New Roman" pitchFamily="18" charset="0"/>
              </a:rPr>
              <a:t>is a relaxed state of general alertness, with no specific focal point. You are not looking for anything or anyone in particular; you simply have your head up and your eyes open.  You are alert and aware of your surroundings.  You are difficult to surprise, therefore, you are difficult to harm. You do not expect to be attacked today. You simply recognize the possibility.</a:t>
            </a:r>
          </a:p>
        </p:txBody>
      </p:sp>
      <p:sp>
        <p:nvSpPr>
          <p:cNvPr id="3" name="Title 2"/>
          <p:cNvSpPr>
            <a:spLocks noGrp="1"/>
          </p:cNvSpPr>
          <p:nvPr>
            <p:ph type="title"/>
          </p:nvPr>
        </p:nvSpPr>
        <p:spPr/>
        <p:txBody>
          <a:bodyPr>
            <a:normAutofit fontScale="90000"/>
          </a:bodyPr>
          <a:lstStyle/>
          <a:p>
            <a:r>
              <a:rPr lang="en-US" dirty="0">
                <a:solidFill>
                  <a:schemeClr val="tx1"/>
                </a:solidFill>
                <a:effectLst/>
                <a:latin typeface="Times New Roman" pitchFamily="18" charset="0"/>
                <a:cs typeface="Times New Roman" pitchFamily="18" charset="0"/>
              </a:rPr>
              <a:t>States of Awareness, the Cooper Color Codes</a:t>
            </a:r>
            <a:endParaRPr lang="en-US" dirty="0"/>
          </a:p>
        </p:txBody>
      </p:sp>
    </p:spTree>
    <p:extLst>
      <p:ext uri="{BB962C8B-B14F-4D97-AF65-F5344CB8AC3E}">
        <p14:creationId xmlns:p14="http://schemas.microsoft.com/office/powerpoint/2010/main" val="37939206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b="1" dirty="0" smtClean="0">
                <a:latin typeface="Times New Roman" pitchFamily="18" charset="0"/>
                <a:cs typeface="Times New Roman" pitchFamily="18" charset="0"/>
              </a:rPr>
              <a:t>Condition Orange:</a:t>
            </a:r>
          </a:p>
          <a:p>
            <a:endParaRPr lang="en-US" dirty="0">
              <a:latin typeface="Times New Roman" pitchFamily="18" charset="0"/>
              <a:cs typeface="Times New Roman" pitchFamily="18" charset="0"/>
            </a:endParaRPr>
          </a:p>
          <a:p>
            <a:pPr marL="109728" indent="0" algn="just">
              <a:buNone/>
            </a:pPr>
            <a:r>
              <a:rPr lang="en-US" sz="3200" dirty="0" smtClean="0">
                <a:latin typeface="Times New Roman" pitchFamily="18" charset="0"/>
                <a:cs typeface="Times New Roman" pitchFamily="18" charset="0"/>
              </a:rPr>
              <a:t>This </a:t>
            </a:r>
            <a:r>
              <a:rPr lang="en-US" sz="3200" dirty="0">
                <a:latin typeface="Times New Roman" pitchFamily="18" charset="0"/>
                <a:cs typeface="Times New Roman" pitchFamily="18" charset="0"/>
              </a:rPr>
              <a:t>is a heightened state of alertness, with a specific focal point. The entire difference between Yellow and Orange is this specific target for your attention. Your focal point is the person who is doing whatever drew your attention to him.</a:t>
            </a:r>
            <a:r>
              <a:rPr lang="en-US" sz="3200" dirty="0"/>
              <a:t> </a:t>
            </a:r>
          </a:p>
        </p:txBody>
      </p:sp>
      <p:sp>
        <p:nvSpPr>
          <p:cNvPr id="3" name="Title 2"/>
          <p:cNvSpPr>
            <a:spLocks noGrp="1"/>
          </p:cNvSpPr>
          <p:nvPr>
            <p:ph type="title"/>
          </p:nvPr>
        </p:nvSpPr>
        <p:spPr/>
        <p:txBody>
          <a:bodyPr>
            <a:normAutofit fontScale="90000"/>
          </a:bodyPr>
          <a:lstStyle/>
          <a:p>
            <a:r>
              <a:rPr lang="en-US" dirty="0">
                <a:solidFill>
                  <a:schemeClr val="tx1"/>
                </a:solidFill>
                <a:effectLst/>
                <a:latin typeface="Times New Roman" pitchFamily="18" charset="0"/>
                <a:cs typeface="Times New Roman" pitchFamily="18" charset="0"/>
              </a:rPr>
              <a:t>States of Awareness, the Cooper Color Codes</a:t>
            </a:r>
            <a:endParaRPr lang="en-US" dirty="0"/>
          </a:p>
        </p:txBody>
      </p:sp>
    </p:spTree>
    <p:extLst>
      <p:ext uri="{BB962C8B-B14F-4D97-AF65-F5344CB8AC3E}">
        <p14:creationId xmlns:p14="http://schemas.microsoft.com/office/powerpoint/2010/main" val="19901168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just">
              <a:buNone/>
            </a:pPr>
            <a:r>
              <a:rPr lang="en-US" sz="3200" b="1" dirty="0" smtClean="0">
                <a:latin typeface="Times New Roman" pitchFamily="18" charset="0"/>
                <a:cs typeface="Times New Roman" pitchFamily="18" charset="0"/>
              </a:rPr>
              <a:t>Condition Red:</a:t>
            </a:r>
          </a:p>
          <a:p>
            <a:pPr marL="109728" indent="0" algn="just">
              <a:buNone/>
            </a:pPr>
            <a:endParaRPr lang="en-US" sz="3200" dirty="0" smtClean="0">
              <a:latin typeface="Times New Roman" pitchFamily="18" charset="0"/>
              <a:cs typeface="Times New Roman" pitchFamily="18" charset="0"/>
            </a:endParaRPr>
          </a:p>
          <a:p>
            <a:pPr marL="109728" indent="0" algn="just">
              <a:buNone/>
            </a:pPr>
            <a:r>
              <a:rPr lang="en-US" sz="3200" dirty="0">
                <a:latin typeface="Times New Roman" pitchFamily="18" charset="0"/>
                <a:cs typeface="Times New Roman" pitchFamily="18" charset="0"/>
              </a:rPr>
              <a:t>In Red, you are ready to fight!  You may, or may not, actually be fighting, but you are MENTALLY PREPARED to fight. In many, or perhaps even most, circumstances where you have gone fully to Red, you will not actually physically do anything at all. </a:t>
            </a:r>
          </a:p>
        </p:txBody>
      </p:sp>
      <p:sp>
        <p:nvSpPr>
          <p:cNvPr id="3" name="Title 2"/>
          <p:cNvSpPr>
            <a:spLocks noGrp="1"/>
          </p:cNvSpPr>
          <p:nvPr>
            <p:ph type="title"/>
          </p:nvPr>
        </p:nvSpPr>
        <p:spPr/>
        <p:txBody>
          <a:bodyPr>
            <a:normAutofit fontScale="90000"/>
          </a:bodyPr>
          <a:lstStyle/>
          <a:p>
            <a:r>
              <a:rPr lang="en-US" dirty="0">
                <a:solidFill>
                  <a:schemeClr val="tx1"/>
                </a:solidFill>
                <a:effectLst/>
                <a:latin typeface="Times New Roman" pitchFamily="18" charset="0"/>
                <a:cs typeface="Times New Roman" pitchFamily="18" charset="0"/>
              </a:rPr>
              <a:t>States of Awareness, the Cooper Color Codes</a:t>
            </a:r>
            <a:endParaRPr lang="en-US" dirty="0"/>
          </a:p>
        </p:txBody>
      </p:sp>
    </p:spTree>
    <p:extLst>
      <p:ext uri="{BB962C8B-B14F-4D97-AF65-F5344CB8AC3E}">
        <p14:creationId xmlns:p14="http://schemas.microsoft.com/office/powerpoint/2010/main" val="38452819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dirty="0"/>
              <a:t/>
            </a:r>
            <a:br>
              <a:rPr lang="en-US" dirty="0"/>
            </a:br>
            <a:r>
              <a:rPr lang="en-US" sz="7200" dirty="0" smtClean="0">
                <a:solidFill>
                  <a:schemeClr val="tx1"/>
                </a:solidFill>
                <a:latin typeface="Times New Roman" pitchFamily="18" charset="0"/>
                <a:cs typeface="Times New Roman" pitchFamily="18" charset="0"/>
              </a:rPr>
              <a:t>Questions:</a:t>
            </a:r>
            <a:endParaRPr lang="en-US" sz="7200" dirty="0">
              <a:solidFill>
                <a:schemeClr val="tx1"/>
              </a:solidFill>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fontScale="92500" lnSpcReduction="10000"/>
          </a:bodyPr>
          <a:lstStyle/>
          <a:p>
            <a:pPr algn="ctr"/>
            <a:r>
              <a:rPr lang="en-US" sz="4000" dirty="0" smtClean="0">
                <a:latin typeface="Times New Roman" pitchFamily="18" charset="0"/>
                <a:cs typeface="Times New Roman" pitchFamily="18" charset="0"/>
              </a:rPr>
              <a:t>Regarding Learning Objectives </a:t>
            </a:r>
          </a:p>
          <a:p>
            <a:pPr algn="ctr"/>
            <a:r>
              <a:rPr lang="en-US" sz="4000" dirty="0">
                <a:latin typeface="Times New Roman" pitchFamily="18" charset="0"/>
                <a:cs typeface="Times New Roman" pitchFamily="18" charset="0"/>
              </a:rPr>
              <a:t>4</a:t>
            </a:r>
            <a:r>
              <a:rPr lang="en-US" sz="4000" dirty="0" smtClean="0">
                <a:latin typeface="Times New Roman" pitchFamily="18" charset="0"/>
                <a:cs typeface="Times New Roman" pitchFamily="18" charset="0"/>
              </a:rPr>
              <a:t>, 5 and 6</a:t>
            </a:r>
            <a:endParaRPr lang="en-US" sz="4000" dirty="0">
              <a:latin typeface="Times New Roman" pitchFamily="18" charset="0"/>
              <a:cs typeface="Times New Roman" pitchFamily="18" charset="0"/>
            </a:endParaRPr>
          </a:p>
        </p:txBody>
      </p:sp>
    </p:spTree>
    <p:extLst>
      <p:ext uri="{BB962C8B-B14F-4D97-AF65-F5344CB8AC3E}">
        <p14:creationId xmlns:p14="http://schemas.microsoft.com/office/powerpoint/2010/main" val="12082984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dirty="0">
                <a:latin typeface="Times New Roman" pitchFamily="18" charset="0"/>
                <a:cs typeface="Times New Roman" pitchFamily="18" charset="0"/>
              </a:rPr>
              <a:t>Can anyone tell us who you think is a great communicator?</a:t>
            </a:r>
          </a:p>
          <a:p>
            <a:endParaRPr lang="en-US" sz="4000" dirty="0">
              <a:latin typeface="Times New Roman" pitchFamily="18" charset="0"/>
              <a:cs typeface="Times New Roman" pitchFamily="18" charset="0"/>
            </a:endParaRPr>
          </a:p>
          <a:p>
            <a:r>
              <a:rPr lang="en-US" sz="4000" dirty="0">
                <a:latin typeface="Times New Roman" pitchFamily="18" charset="0"/>
                <a:cs typeface="Times New Roman" pitchFamily="18" charset="0"/>
              </a:rPr>
              <a:t>What skills make them great communicators?</a:t>
            </a:r>
          </a:p>
          <a:p>
            <a:pPr marL="109728" indent="0">
              <a:buNone/>
            </a:pPr>
            <a:endParaRPr lang="en-US" dirty="0"/>
          </a:p>
        </p:txBody>
      </p:sp>
      <p:sp>
        <p:nvSpPr>
          <p:cNvPr id="3" name="Title 2"/>
          <p:cNvSpPr>
            <a:spLocks noGrp="1"/>
          </p:cNvSpPr>
          <p:nvPr>
            <p:ph type="title"/>
          </p:nvPr>
        </p:nvSpPr>
        <p:spPr/>
        <p:txBody>
          <a:bodyPr/>
          <a:lstStyle/>
          <a:p>
            <a:r>
              <a:rPr lang="en-US" sz="4000" dirty="0">
                <a:solidFill>
                  <a:schemeClr val="tx1"/>
                </a:solidFill>
                <a:latin typeface="Times New Roman" pitchFamily="18" charset="0"/>
                <a:cs typeface="Times New Roman" pitchFamily="18" charset="0"/>
              </a:rPr>
              <a:t>Communication (Obj. 7)</a:t>
            </a:r>
            <a:endParaRPr lang="en-US" dirty="0"/>
          </a:p>
        </p:txBody>
      </p:sp>
    </p:spTree>
    <p:extLst>
      <p:ext uri="{BB962C8B-B14F-4D97-AF65-F5344CB8AC3E}">
        <p14:creationId xmlns:p14="http://schemas.microsoft.com/office/powerpoint/2010/main" val="39245210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org16.gif"/>
          <p:cNvPicPr>
            <a:picLocks noChangeAspect="1"/>
          </p:cNvPicPr>
          <p:nvPr/>
        </p:nvPicPr>
        <p:blipFill>
          <a:blip r:embed="rId2" cstate="print"/>
          <a:stretch>
            <a:fillRect/>
          </a:stretch>
        </p:blipFill>
        <p:spPr>
          <a:xfrm>
            <a:off x="1837944" y="346293"/>
            <a:ext cx="5105400" cy="6323734"/>
          </a:xfrm>
          <a:prstGeom prst="rect">
            <a:avLst/>
          </a:prstGeom>
        </p:spPr>
      </p:pic>
    </p:spTree>
    <p:extLst>
      <p:ext uri="{BB962C8B-B14F-4D97-AF65-F5344CB8AC3E}">
        <p14:creationId xmlns:p14="http://schemas.microsoft.com/office/powerpoint/2010/main" val="37030599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800600"/>
          </a:xfrm>
        </p:spPr>
        <p:txBody>
          <a:bodyPr/>
          <a:lstStyle/>
          <a:p>
            <a:endParaRPr lang="en-US" dirty="0"/>
          </a:p>
        </p:txBody>
      </p:sp>
      <p:sp>
        <p:nvSpPr>
          <p:cNvPr id="3" name="Title 2"/>
          <p:cNvSpPr>
            <a:spLocks noGrp="1"/>
          </p:cNvSpPr>
          <p:nvPr>
            <p:ph type="title"/>
          </p:nvPr>
        </p:nvSpPr>
        <p:spPr/>
        <p:txBody>
          <a:bodyPr/>
          <a:lstStyle/>
          <a:p>
            <a:r>
              <a:rPr lang="en-US" sz="4400" dirty="0">
                <a:solidFill>
                  <a:schemeClr val="tx1"/>
                </a:solidFill>
                <a:latin typeface="Times New Roman" pitchFamily="18" charset="0"/>
                <a:cs typeface="Times New Roman" pitchFamily="18" charset="0"/>
              </a:rPr>
              <a:t>Communication</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495044"/>
            <a:ext cx="58674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26015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728" indent="0">
              <a:buNone/>
            </a:pPr>
            <a:r>
              <a:rPr lang="en-US" sz="3200" dirty="0">
                <a:latin typeface="Times New Roman" pitchFamily="18" charset="0"/>
                <a:cs typeface="Times New Roman" pitchFamily="18" charset="0"/>
              </a:rPr>
              <a:t>Master these 6 to become a master of communication:</a:t>
            </a:r>
          </a:p>
          <a:p>
            <a:pPr>
              <a:buNone/>
            </a:pPr>
            <a:endParaRPr lang="en-US" dirty="0">
              <a:latin typeface="Times New Roman" pitchFamily="18" charset="0"/>
              <a:cs typeface="Times New Roman" pitchFamily="18" charset="0"/>
            </a:endParaRPr>
          </a:p>
          <a:p>
            <a:pPr lvl="1"/>
            <a:r>
              <a:rPr lang="en-US" sz="3200" dirty="0">
                <a:latin typeface="Times New Roman" pitchFamily="18" charset="0"/>
                <a:cs typeface="Times New Roman" pitchFamily="18" charset="0"/>
              </a:rPr>
              <a:t>Facial Expression</a:t>
            </a:r>
          </a:p>
          <a:p>
            <a:pPr lvl="1"/>
            <a:r>
              <a:rPr lang="en-US" sz="3200" dirty="0">
                <a:latin typeface="Times New Roman" pitchFamily="18" charset="0"/>
                <a:cs typeface="Times New Roman" pitchFamily="18" charset="0"/>
              </a:rPr>
              <a:t>Posture or Stance</a:t>
            </a:r>
          </a:p>
          <a:p>
            <a:pPr lvl="1"/>
            <a:r>
              <a:rPr lang="en-US" sz="3200" dirty="0">
                <a:latin typeface="Times New Roman" pitchFamily="18" charset="0"/>
                <a:cs typeface="Times New Roman" pitchFamily="18" charset="0"/>
              </a:rPr>
              <a:t>Gestures and Movements</a:t>
            </a:r>
          </a:p>
          <a:p>
            <a:pPr lvl="1"/>
            <a:r>
              <a:rPr lang="en-US" sz="3200" dirty="0">
                <a:latin typeface="Times New Roman" pitchFamily="18" charset="0"/>
                <a:cs typeface="Times New Roman" pitchFamily="18" charset="0"/>
              </a:rPr>
              <a:t>Eye Contact</a:t>
            </a:r>
          </a:p>
          <a:p>
            <a:pPr lvl="1"/>
            <a:r>
              <a:rPr lang="en-US" sz="3200" dirty="0">
                <a:latin typeface="Times New Roman" pitchFamily="18" charset="0"/>
                <a:cs typeface="Times New Roman" pitchFamily="18" charset="0"/>
              </a:rPr>
              <a:t>Territorial </a:t>
            </a:r>
            <a:r>
              <a:rPr lang="en-US" sz="3200" dirty="0" smtClean="0">
                <a:latin typeface="Times New Roman" pitchFamily="18" charset="0"/>
                <a:cs typeface="Times New Roman" pitchFamily="18" charset="0"/>
              </a:rPr>
              <a:t>Space (Proxemics)</a:t>
            </a:r>
            <a:endParaRPr lang="en-US" sz="3200" dirty="0">
              <a:latin typeface="Times New Roman" pitchFamily="18" charset="0"/>
              <a:cs typeface="Times New Roman" pitchFamily="18" charset="0"/>
            </a:endParaRPr>
          </a:p>
          <a:p>
            <a:pPr lvl="1"/>
            <a:r>
              <a:rPr lang="en-US" sz="3200" dirty="0">
                <a:latin typeface="Times New Roman" pitchFamily="18" charset="0"/>
                <a:cs typeface="Times New Roman" pitchFamily="18" charset="0"/>
              </a:rPr>
              <a:t>Touch</a:t>
            </a:r>
          </a:p>
          <a:p>
            <a:endParaRPr lang="en-US" dirty="0"/>
          </a:p>
        </p:txBody>
      </p:sp>
      <p:sp>
        <p:nvSpPr>
          <p:cNvPr id="3" name="Title 2"/>
          <p:cNvSpPr>
            <a:spLocks noGrp="1"/>
          </p:cNvSpPr>
          <p:nvPr>
            <p:ph type="title"/>
          </p:nvPr>
        </p:nvSpPr>
        <p:spPr/>
        <p:txBody>
          <a:bodyPr/>
          <a:lstStyle/>
          <a:p>
            <a:r>
              <a:rPr lang="en-US" sz="4000" dirty="0" smtClean="0">
                <a:solidFill>
                  <a:schemeClr val="tx1"/>
                </a:solidFill>
                <a:latin typeface="Times New Roman" pitchFamily="18" charset="0"/>
                <a:cs typeface="Times New Roman" pitchFamily="18" charset="0"/>
              </a:rPr>
              <a:t>Communication</a:t>
            </a:r>
            <a:endParaRPr lang="en-US" dirty="0"/>
          </a:p>
        </p:txBody>
      </p:sp>
    </p:spTree>
    <p:extLst>
      <p:ext uri="{BB962C8B-B14F-4D97-AF65-F5344CB8AC3E}">
        <p14:creationId xmlns:p14="http://schemas.microsoft.com/office/powerpoint/2010/main" val="32328076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109728" indent="0">
              <a:buNone/>
            </a:pPr>
            <a:r>
              <a:rPr lang="en-US" sz="3000" dirty="0"/>
              <a:t>6 keys to effective listening:</a:t>
            </a:r>
          </a:p>
          <a:p>
            <a:endParaRPr lang="en-US" sz="2800" dirty="0"/>
          </a:p>
          <a:p>
            <a:pPr lvl="1"/>
            <a:r>
              <a:rPr lang="en-US" sz="2800" dirty="0"/>
              <a:t>Tune in.</a:t>
            </a:r>
          </a:p>
          <a:p>
            <a:pPr lvl="1"/>
            <a:r>
              <a:rPr lang="en-US" sz="2800" dirty="0"/>
              <a:t>Ask for an overview statement.</a:t>
            </a:r>
          </a:p>
          <a:p>
            <a:pPr lvl="1"/>
            <a:r>
              <a:rPr lang="en-US" sz="2800" dirty="0"/>
              <a:t>Take notes.</a:t>
            </a:r>
          </a:p>
          <a:p>
            <a:pPr lvl="1"/>
            <a:r>
              <a:rPr lang="en-US" sz="2800" dirty="0"/>
              <a:t>Notice the speaker’s delivery style, but don’t take it too seriously.</a:t>
            </a:r>
          </a:p>
          <a:p>
            <a:pPr lvl="1"/>
            <a:r>
              <a:rPr lang="en-US" sz="2800" dirty="0"/>
              <a:t>Repeat the message back to the speaker in your own words.</a:t>
            </a:r>
          </a:p>
          <a:p>
            <a:pPr lvl="1"/>
            <a:r>
              <a:rPr lang="en-US" sz="2800" dirty="0"/>
              <a:t>Take a moment to consider – before responding.</a:t>
            </a:r>
          </a:p>
          <a:p>
            <a:endParaRPr lang="en-US" dirty="0"/>
          </a:p>
        </p:txBody>
      </p:sp>
      <p:sp>
        <p:nvSpPr>
          <p:cNvPr id="3" name="Title 2"/>
          <p:cNvSpPr>
            <a:spLocks noGrp="1"/>
          </p:cNvSpPr>
          <p:nvPr>
            <p:ph type="title"/>
          </p:nvPr>
        </p:nvSpPr>
        <p:spPr/>
        <p:txBody>
          <a:bodyPr/>
          <a:lstStyle/>
          <a:p>
            <a:r>
              <a:rPr lang="en-US" sz="4400" dirty="0" smtClean="0">
                <a:solidFill>
                  <a:schemeClr val="tx1"/>
                </a:solidFill>
                <a:latin typeface="Times New Roman" pitchFamily="18" charset="0"/>
                <a:cs typeface="Times New Roman" pitchFamily="18" charset="0"/>
              </a:rPr>
              <a:t>Communication</a:t>
            </a:r>
            <a:endParaRPr lang="en-US" dirty="0"/>
          </a:p>
        </p:txBody>
      </p:sp>
    </p:spTree>
    <p:extLst>
      <p:ext uri="{BB962C8B-B14F-4D97-AF65-F5344CB8AC3E}">
        <p14:creationId xmlns:p14="http://schemas.microsoft.com/office/powerpoint/2010/main" val="26554003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614672"/>
          </a:xfrm>
        </p:spPr>
        <p:txBody>
          <a:bodyPr>
            <a:normAutofit fontScale="77500" lnSpcReduction="20000"/>
          </a:bodyPr>
          <a:lstStyle/>
          <a:p>
            <a:pPr marL="109728" indent="0">
              <a:buNone/>
            </a:pPr>
            <a:r>
              <a:rPr lang="en-US" b="1" dirty="0" smtClean="0">
                <a:latin typeface="Times New Roman" pitchFamily="18" charset="0"/>
                <a:cs typeface="Times New Roman" pitchFamily="18" charset="0"/>
              </a:rPr>
              <a:t>Communication Techniques for Dealing with Challenging People.  </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(Kelly Tait)</a:t>
            </a:r>
          </a:p>
          <a:p>
            <a:pPr marL="109728" indent="0">
              <a:buNone/>
            </a:pPr>
            <a:endParaRPr lang="en-US" sz="2000" dirty="0">
              <a:latin typeface="Times New Roman" pitchFamily="18" charset="0"/>
              <a:cs typeface="Times New Roman" pitchFamily="18" charset="0"/>
            </a:endParaRPr>
          </a:p>
          <a:p>
            <a:r>
              <a:rPr lang="en-US" sz="3500" dirty="0" smtClean="0">
                <a:latin typeface="Times New Roman" pitchFamily="18" charset="0"/>
                <a:cs typeface="Times New Roman" pitchFamily="18" charset="0"/>
              </a:rPr>
              <a:t>Be transparent about procedures.</a:t>
            </a:r>
          </a:p>
          <a:p>
            <a:r>
              <a:rPr lang="en-US" sz="3500" dirty="0" smtClean="0">
                <a:latin typeface="Times New Roman" pitchFamily="18" charset="0"/>
                <a:cs typeface="Times New Roman" pitchFamily="18" charset="0"/>
              </a:rPr>
              <a:t>Tell them the ground rules early in the process.</a:t>
            </a:r>
          </a:p>
          <a:p>
            <a:r>
              <a:rPr lang="en-US" sz="3500" dirty="0" smtClean="0">
                <a:latin typeface="Times New Roman" pitchFamily="18" charset="0"/>
                <a:cs typeface="Times New Roman" pitchFamily="18" charset="0"/>
              </a:rPr>
              <a:t>Acknowledge emotions first, then use logic.</a:t>
            </a:r>
          </a:p>
          <a:p>
            <a:r>
              <a:rPr lang="en-US" sz="3500" dirty="0" smtClean="0">
                <a:latin typeface="Times New Roman" pitchFamily="18" charset="0"/>
                <a:cs typeface="Times New Roman" pitchFamily="18" charset="0"/>
              </a:rPr>
              <a:t>Use the client’s name a couple of times in  a row if necessary.  Have direct eye contact while you do this.</a:t>
            </a:r>
          </a:p>
          <a:p>
            <a:r>
              <a:rPr lang="en-US" sz="3500" dirty="0" smtClean="0">
                <a:latin typeface="Times New Roman" pitchFamily="18" charset="0"/>
                <a:cs typeface="Times New Roman" pitchFamily="18" charset="0"/>
              </a:rPr>
              <a:t>Use strong gestures to reinforce your message e.g. palms down gestures, “stop” sign, pointing IF necessary (this is a very strong gesture that is easily overused.).</a:t>
            </a:r>
          </a:p>
          <a:p>
            <a:endParaRPr lang="en-US" sz="2000" dirty="0" smtClean="0">
              <a:latin typeface="Times New Roman" pitchFamily="18" charset="0"/>
              <a:cs typeface="Times New Roman" pitchFamily="18" charset="0"/>
            </a:endParaRPr>
          </a:p>
          <a:p>
            <a:pPr marL="109728" indent="0">
              <a:buNone/>
            </a:pPr>
            <a:endParaRPr lang="en-US" sz="2000"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sz="4000" dirty="0">
                <a:solidFill>
                  <a:schemeClr val="tx1"/>
                </a:solidFill>
                <a:latin typeface="Times New Roman" pitchFamily="18" charset="0"/>
                <a:cs typeface="Times New Roman" pitchFamily="18" charset="0"/>
              </a:rPr>
              <a:t>Communication</a:t>
            </a:r>
            <a:endParaRPr lang="en-US" dirty="0"/>
          </a:p>
        </p:txBody>
      </p:sp>
    </p:spTree>
    <p:extLst>
      <p:ext uri="{BB962C8B-B14F-4D97-AF65-F5344CB8AC3E}">
        <p14:creationId xmlns:p14="http://schemas.microsoft.com/office/powerpoint/2010/main" val="22736920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624078" indent="-514350">
              <a:buFont typeface="+mj-lt"/>
              <a:buAutoNum type="arabicPeriod"/>
            </a:pPr>
            <a:r>
              <a:rPr lang="en-US" sz="3500" i="1" dirty="0" smtClean="0">
                <a:latin typeface="Times New Roman" pitchFamily="18" charset="0"/>
                <a:cs typeface="Times New Roman" pitchFamily="18" charset="0"/>
              </a:rPr>
              <a:t>Review</a:t>
            </a:r>
            <a:r>
              <a:rPr lang="en-US" sz="3500" dirty="0">
                <a:latin typeface="Times New Roman" pitchFamily="18" charset="0"/>
                <a:cs typeface="Times New Roman" pitchFamily="18" charset="0"/>
              </a:rPr>
              <a:t> </a:t>
            </a:r>
            <a:r>
              <a:rPr lang="en-US" sz="3500" dirty="0" smtClean="0">
                <a:latin typeface="Times New Roman" pitchFamily="18" charset="0"/>
                <a:cs typeface="Times New Roman" pitchFamily="18" charset="0"/>
              </a:rPr>
              <a:t>- N.M</a:t>
            </a:r>
            <a:r>
              <a:rPr lang="en-US" sz="3500" dirty="0">
                <a:latin typeface="Times New Roman" pitchFamily="18" charset="0"/>
                <a:cs typeface="Times New Roman" pitchFamily="18" charset="0"/>
              </a:rPr>
              <a:t>. Court Standards for Safe Exchange &amp; Supervised </a:t>
            </a:r>
            <a:r>
              <a:rPr lang="en-US" sz="3500" dirty="0" smtClean="0">
                <a:latin typeface="Times New Roman" pitchFamily="18" charset="0"/>
                <a:cs typeface="Times New Roman" pitchFamily="18" charset="0"/>
              </a:rPr>
              <a:t>Visitation. (12/15/14).</a:t>
            </a:r>
          </a:p>
          <a:p>
            <a:pPr marL="624078" indent="-514350">
              <a:buFont typeface="+mj-lt"/>
              <a:buAutoNum type="arabicPeriod"/>
            </a:pPr>
            <a:r>
              <a:rPr lang="en-US" sz="3500" i="1" dirty="0" smtClean="0">
                <a:latin typeface="Times New Roman" pitchFamily="18" charset="0"/>
                <a:cs typeface="Times New Roman" pitchFamily="18" charset="0"/>
              </a:rPr>
              <a:t>Know </a:t>
            </a:r>
            <a:r>
              <a:rPr lang="en-US" sz="3500" dirty="0" smtClean="0">
                <a:latin typeface="Times New Roman" pitchFamily="18" charset="0"/>
                <a:cs typeface="Times New Roman" pitchFamily="18" charset="0"/>
              </a:rPr>
              <a:t>– “Reasonable Suspicion” “Probable     Cause”</a:t>
            </a:r>
          </a:p>
          <a:p>
            <a:pPr marL="624078" indent="-514350">
              <a:buFont typeface="+mj-lt"/>
              <a:buAutoNum type="arabicPeriod"/>
            </a:pPr>
            <a:r>
              <a:rPr lang="en-US" sz="3500" i="1" dirty="0" smtClean="0">
                <a:latin typeface="Times New Roman" pitchFamily="18" charset="0"/>
                <a:cs typeface="Times New Roman" pitchFamily="18" charset="0"/>
              </a:rPr>
              <a:t>Define</a:t>
            </a:r>
            <a:r>
              <a:rPr lang="en-US" sz="3500" dirty="0" smtClean="0">
                <a:latin typeface="Times New Roman" pitchFamily="18" charset="0"/>
                <a:cs typeface="Times New Roman" pitchFamily="18" charset="0"/>
              </a:rPr>
              <a:t> – Critical Thinking.</a:t>
            </a:r>
          </a:p>
          <a:p>
            <a:pPr marL="624078" indent="-514350">
              <a:buFont typeface="+mj-lt"/>
              <a:buAutoNum type="arabicPeriod"/>
            </a:pPr>
            <a:r>
              <a:rPr lang="en-US" sz="3500" i="1" dirty="0" smtClean="0">
                <a:latin typeface="Times New Roman" pitchFamily="18" charset="0"/>
                <a:cs typeface="Times New Roman" pitchFamily="18" charset="0"/>
              </a:rPr>
              <a:t>Recognize</a:t>
            </a:r>
            <a:r>
              <a:rPr lang="en-US" sz="3500" dirty="0" smtClean="0">
                <a:latin typeface="Times New Roman" pitchFamily="18" charset="0"/>
                <a:cs typeface="Times New Roman" pitchFamily="18" charset="0"/>
              </a:rPr>
              <a:t> – Indicators of drug use.</a:t>
            </a:r>
          </a:p>
          <a:p>
            <a:pPr marL="624078" indent="-514350">
              <a:buFont typeface="+mj-lt"/>
              <a:buAutoNum type="arabicPeriod"/>
            </a:pPr>
            <a:r>
              <a:rPr lang="en-US" sz="3500" i="1" dirty="0" smtClean="0">
                <a:latin typeface="Times New Roman" pitchFamily="18" charset="0"/>
                <a:cs typeface="Times New Roman" pitchFamily="18" charset="0"/>
              </a:rPr>
              <a:t>Prepare</a:t>
            </a:r>
            <a:r>
              <a:rPr lang="en-US" sz="3500" dirty="0" smtClean="0">
                <a:latin typeface="Times New Roman" pitchFamily="18" charset="0"/>
                <a:cs typeface="Times New Roman" pitchFamily="18" charset="0"/>
              </a:rPr>
              <a:t> - How to think SAFETY!</a:t>
            </a:r>
          </a:p>
          <a:p>
            <a:pPr marL="624078" indent="-514350">
              <a:buFont typeface="+mj-lt"/>
              <a:buAutoNum type="arabicPeriod"/>
            </a:pPr>
            <a:r>
              <a:rPr lang="en-US" sz="3500" i="1" dirty="0" smtClean="0">
                <a:latin typeface="Times New Roman" pitchFamily="18" charset="0"/>
                <a:cs typeface="Times New Roman" pitchFamily="18" charset="0"/>
              </a:rPr>
              <a:t>Recognize</a:t>
            </a:r>
            <a:r>
              <a:rPr lang="en-US" sz="3500" dirty="0" smtClean="0">
                <a:latin typeface="Times New Roman" pitchFamily="18" charset="0"/>
                <a:cs typeface="Times New Roman" pitchFamily="18" charset="0"/>
              </a:rPr>
              <a:t> - Situational Awareness.</a:t>
            </a:r>
          </a:p>
          <a:p>
            <a:pPr marL="624078" indent="-514350">
              <a:buFont typeface="+mj-lt"/>
              <a:buAutoNum type="arabicPeriod"/>
            </a:pPr>
            <a:r>
              <a:rPr lang="en-US" sz="3500" i="1" dirty="0">
                <a:latin typeface="Times New Roman" pitchFamily="18" charset="0"/>
                <a:cs typeface="Times New Roman" pitchFamily="18" charset="0"/>
              </a:rPr>
              <a:t>Think</a:t>
            </a:r>
            <a:r>
              <a:rPr lang="en-US" sz="3500" dirty="0">
                <a:latin typeface="Times New Roman" pitchFamily="18" charset="0"/>
                <a:cs typeface="Times New Roman" pitchFamily="18" charset="0"/>
              </a:rPr>
              <a:t> - Communication.</a:t>
            </a:r>
          </a:p>
          <a:p>
            <a:pPr marL="624078" indent="-514350">
              <a:buFont typeface="+mj-lt"/>
              <a:buAutoNum type="arabicPeriod"/>
            </a:pPr>
            <a:r>
              <a:rPr lang="en-US" sz="3500" i="1" dirty="0" smtClean="0">
                <a:latin typeface="Times New Roman" pitchFamily="18" charset="0"/>
                <a:cs typeface="Times New Roman" pitchFamily="18" charset="0"/>
              </a:rPr>
              <a:t>Understand</a:t>
            </a:r>
            <a:r>
              <a:rPr lang="en-US" sz="3500" dirty="0" smtClean="0">
                <a:latin typeface="Times New Roman" pitchFamily="18" charset="0"/>
                <a:cs typeface="Times New Roman" pitchFamily="18" charset="0"/>
              </a:rPr>
              <a:t> - Proxemics.</a:t>
            </a:r>
          </a:p>
          <a:p>
            <a:pPr marL="624078" indent="-514350">
              <a:buFont typeface="+mj-lt"/>
              <a:buAutoNum type="arabicPeriod"/>
            </a:pPr>
            <a:r>
              <a:rPr lang="en-US" sz="3500" i="1" dirty="0" smtClean="0">
                <a:latin typeface="Times New Roman" pitchFamily="18" charset="0"/>
                <a:cs typeface="Times New Roman" pitchFamily="18" charset="0"/>
              </a:rPr>
              <a:t>Awareness of:</a:t>
            </a:r>
            <a:r>
              <a:rPr lang="en-US" sz="3500" dirty="0" smtClean="0">
                <a:latin typeface="Times New Roman" pitchFamily="18" charset="0"/>
                <a:cs typeface="Times New Roman" pitchFamily="18" charset="0"/>
              </a:rPr>
              <a:t> - Verbal Distraction techniques.</a:t>
            </a:r>
          </a:p>
          <a:p>
            <a:pPr marL="109728" indent="0">
              <a:buNone/>
            </a:pPr>
            <a:endParaRPr lang="en-US" sz="28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Learning Objectives:</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4313968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614672"/>
          </a:xfrm>
        </p:spPr>
        <p:txBody>
          <a:bodyPr>
            <a:normAutofit fontScale="85000" lnSpcReduction="20000"/>
          </a:bodyPr>
          <a:lstStyle/>
          <a:p>
            <a:pPr marL="109728" indent="0">
              <a:buNone/>
            </a:pPr>
            <a:r>
              <a:rPr lang="en-US" b="1" dirty="0" smtClean="0">
                <a:latin typeface="Times New Roman" pitchFamily="18" charset="0"/>
                <a:cs typeface="Times New Roman" pitchFamily="18" charset="0"/>
              </a:rPr>
              <a:t>Continued:			</a:t>
            </a:r>
            <a:r>
              <a:rPr lang="en-US"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(Kelly Tait)</a:t>
            </a:r>
          </a:p>
          <a:p>
            <a:pPr marL="109728" indent="0">
              <a:buNone/>
            </a:pPr>
            <a:endParaRPr lang="en-US" sz="2000" dirty="0">
              <a:latin typeface="Times New Roman" pitchFamily="18" charset="0"/>
              <a:cs typeface="Times New Roman" pitchFamily="18" charset="0"/>
            </a:endParaRPr>
          </a:p>
          <a:p>
            <a:r>
              <a:rPr lang="en-US" sz="3200" dirty="0" smtClean="0">
                <a:latin typeface="Times New Roman" pitchFamily="18" charset="0"/>
                <a:cs typeface="Times New Roman" pitchFamily="18" charset="0"/>
              </a:rPr>
              <a:t>Keep your voice level or take the volume down a notch or two. If you must raise your voice, work to keep the tone firm and confident, not arrogant or angry.</a:t>
            </a:r>
          </a:p>
          <a:p>
            <a:r>
              <a:rPr lang="en-US" sz="3200" dirty="0" smtClean="0">
                <a:latin typeface="Times New Roman" pitchFamily="18" charset="0"/>
                <a:cs typeface="Times New Roman" pitchFamily="18" charset="0"/>
              </a:rPr>
              <a:t>Use a pointed silence.</a:t>
            </a:r>
          </a:p>
          <a:p>
            <a:r>
              <a:rPr lang="en-US" sz="3200" dirty="0" smtClean="0">
                <a:latin typeface="Times New Roman" pitchFamily="18" charset="0"/>
                <a:cs typeface="Times New Roman" pitchFamily="18" charset="0"/>
              </a:rPr>
              <a:t>Remind them of ground rules and consequences.</a:t>
            </a:r>
          </a:p>
          <a:p>
            <a:r>
              <a:rPr lang="en-US" sz="3200" dirty="0" smtClean="0">
                <a:latin typeface="Times New Roman" pitchFamily="18" charset="0"/>
                <a:cs typeface="Times New Roman" pitchFamily="18" charset="0"/>
              </a:rPr>
              <a:t>Give them something constructive to do (paraphrase, take notes, etc.).</a:t>
            </a:r>
          </a:p>
          <a:p>
            <a:r>
              <a:rPr lang="en-US" sz="3200" dirty="0" smtClean="0">
                <a:latin typeface="Times New Roman" pitchFamily="18" charset="0"/>
                <a:cs typeface="Times New Roman" pitchFamily="18" charset="0"/>
              </a:rPr>
              <a:t>Respectfully redirect the rambling client by briefly paraphrasing what he/she said and then telling them what you need now.</a:t>
            </a:r>
          </a:p>
          <a:p>
            <a:pPr marL="109728" indent="0">
              <a:buNone/>
            </a:pPr>
            <a:endParaRPr lang="en-US" sz="20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pPr marL="109728" indent="0">
              <a:buNone/>
            </a:pPr>
            <a:endParaRPr lang="en-US" sz="2000"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sz="4000" dirty="0">
                <a:solidFill>
                  <a:schemeClr val="tx1"/>
                </a:solidFill>
                <a:latin typeface="Times New Roman" pitchFamily="18" charset="0"/>
                <a:cs typeface="Times New Roman" pitchFamily="18" charset="0"/>
              </a:rPr>
              <a:t>Communication</a:t>
            </a:r>
            <a:endParaRPr lang="en-US" dirty="0"/>
          </a:p>
        </p:txBody>
      </p:sp>
    </p:spTree>
    <p:extLst>
      <p:ext uri="{BB962C8B-B14F-4D97-AF65-F5344CB8AC3E}">
        <p14:creationId xmlns:p14="http://schemas.microsoft.com/office/powerpoint/2010/main" val="30297857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614672"/>
          </a:xfrm>
        </p:spPr>
        <p:txBody>
          <a:bodyPr>
            <a:normAutofit fontScale="85000" lnSpcReduction="10000"/>
          </a:bodyPr>
          <a:lstStyle/>
          <a:p>
            <a:pPr marL="109728" indent="0">
              <a:buNone/>
            </a:pPr>
            <a:r>
              <a:rPr lang="en-US" b="1" dirty="0" smtClean="0">
                <a:latin typeface="Times New Roman" pitchFamily="18" charset="0"/>
                <a:cs typeface="Times New Roman" pitchFamily="18" charset="0"/>
              </a:rPr>
              <a:t>Continued:			</a:t>
            </a:r>
            <a:r>
              <a:rPr lang="en-US"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(Kelly Tait)</a:t>
            </a:r>
          </a:p>
          <a:p>
            <a:pPr marL="109728" indent="0">
              <a:buNone/>
            </a:pPr>
            <a:endParaRPr lang="en-US" sz="2000" dirty="0">
              <a:latin typeface="Times New Roman" pitchFamily="18" charset="0"/>
              <a:cs typeface="Times New Roman" pitchFamily="18" charset="0"/>
            </a:endParaRPr>
          </a:p>
          <a:p>
            <a:r>
              <a:rPr lang="en-US" sz="3200" dirty="0" smtClean="0">
                <a:latin typeface="Times New Roman" pitchFamily="18" charset="0"/>
                <a:cs typeface="Times New Roman" pitchFamily="18" charset="0"/>
              </a:rPr>
              <a:t>Let them know what’s in it for them – “We need to stay  focused on the issues we’re here for today.”</a:t>
            </a:r>
          </a:p>
          <a:p>
            <a:r>
              <a:rPr lang="en-US" sz="3200" dirty="0" smtClean="0">
                <a:latin typeface="Times New Roman" pitchFamily="18" charset="0"/>
                <a:cs typeface="Times New Roman" pitchFamily="18" charset="0"/>
              </a:rPr>
              <a:t>Do not make it personal, draw on a broader authority (e.g. “The regulations/rules require that …”).</a:t>
            </a:r>
          </a:p>
          <a:p>
            <a:r>
              <a:rPr lang="en-US" sz="3200" dirty="0" smtClean="0">
                <a:latin typeface="Times New Roman" pitchFamily="18" charset="0"/>
                <a:cs typeface="Times New Roman" pitchFamily="18" charset="0"/>
              </a:rPr>
              <a:t>Segment the process in small steps to focus their attention.</a:t>
            </a:r>
          </a:p>
          <a:p>
            <a:r>
              <a:rPr lang="en-US" sz="3200" dirty="0" smtClean="0">
                <a:latin typeface="Times New Roman" pitchFamily="18" charset="0"/>
                <a:cs typeface="Times New Roman" pitchFamily="18" charset="0"/>
              </a:rPr>
              <a:t>At the end, focus on “next steps” and ideally include something positive or constructive.  Remember that they are taking how they feel about the process out into the world with them.</a:t>
            </a:r>
          </a:p>
          <a:p>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pPr marL="109728" indent="0">
              <a:buNone/>
            </a:pPr>
            <a:endParaRPr lang="en-US" sz="2000"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sz="4000" dirty="0">
                <a:solidFill>
                  <a:schemeClr val="tx1"/>
                </a:solidFill>
                <a:latin typeface="Times New Roman" pitchFamily="18" charset="0"/>
                <a:cs typeface="Times New Roman" pitchFamily="18" charset="0"/>
              </a:rPr>
              <a:t>Communication</a:t>
            </a:r>
            <a:endParaRPr lang="en-US" dirty="0"/>
          </a:p>
        </p:txBody>
      </p:sp>
    </p:spTree>
    <p:extLst>
      <p:ext uri="{BB962C8B-B14F-4D97-AF65-F5344CB8AC3E}">
        <p14:creationId xmlns:p14="http://schemas.microsoft.com/office/powerpoint/2010/main" val="38921148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lgn="just">
              <a:buNone/>
            </a:pPr>
            <a:r>
              <a:rPr lang="en-US" sz="3600" dirty="0">
                <a:latin typeface="Times New Roman" pitchFamily="18" charset="0"/>
                <a:cs typeface="Times New Roman" pitchFamily="18" charset="0"/>
              </a:rPr>
              <a:t>“The study of how </a:t>
            </a:r>
            <a:r>
              <a:rPr lang="en-US" sz="3600" dirty="0" smtClean="0">
                <a:latin typeface="Times New Roman" pitchFamily="18" charset="0"/>
                <a:cs typeface="Times New Roman" pitchFamily="18" charset="0"/>
              </a:rPr>
              <a:t>human beings communicate </a:t>
            </a:r>
            <a:r>
              <a:rPr lang="en-US" sz="3600" dirty="0">
                <a:latin typeface="Times New Roman" pitchFamily="18" charset="0"/>
                <a:cs typeface="Times New Roman" pitchFamily="18" charset="0"/>
              </a:rPr>
              <a:t>through their use of </a:t>
            </a:r>
            <a:r>
              <a:rPr lang="en-US" sz="3600" dirty="0" smtClean="0">
                <a:latin typeface="Times New Roman" pitchFamily="18" charset="0"/>
                <a:cs typeface="Times New Roman" pitchFamily="18" charset="0"/>
              </a:rPr>
              <a:t>space”</a:t>
            </a:r>
          </a:p>
          <a:p>
            <a:pPr marL="109728" indent="0" algn="just">
              <a:buNone/>
            </a:pPr>
            <a:endParaRPr lang="en-US" sz="3600" dirty="0">
              <a:latin typeface="Times New Roman" pitchFamily="18" charset="0"/>
              <a:cs typeface="Times New Roman" pitchFamily="18" charset="0"/>
            </a:endParaRPr>
          </a:p>
          <a:p>
            <a:pPr marL="109728" indent="0" algn="just">
              <a:buNone/>
            </a:pPr>
            <a:r>
              <a:rPr lang="en-US" sz="3600" dirty="0" smtClean="0">
                <a:latin typeface="Times New Roman" pitchFamily="18" charset="0"/>
                <a:cs typeface="Times New Roman" pitchFamily="18" charset="0"/>
              </a:rPr>
              <a:t>Defined as</a:t>
            </a:r>
            <a:r>
              <a:rPr lang="en-US" sz="3600" dirty="0">
                <a:latin typeface="Times New Roman" pitchFamily="18" charset="0"/>
                <a:cs typeface="Times New Roman" pitchFamily="18" charset="0"/>
              </a:rPr>
              <a:t>, “The spatial </a:t>
            </a:r>
            <a:r>
              <a:rPr lang="en-US" sz="3600" dirty="0" smtClean="0">
                <a:latin typeface="Times New Roman" pitchFamily="18" charset="0"/>
                <a:cs typeface="Times New Roman" pitchFamily="18" charset="0"/>
              </a:rPr>
              <a:t>dimension </a:t>
            </a:r>
            <a:r>
              <a:rPr lang="en-US" sz="3600" dirty="0">
                <a:latin typeface="Times New Roman" pitchFamily="18" charset="0"/>
                <a:cs typeface="Times New Roman" pitchFamily="18" charset="0"/>
              </a:rPr>
              <a:t>of non verbal behavior</a:t>
            </a:r>
            <a:r>
              <a:rPr lang="en-US" sz="3600" dirty="0" smtClean="0">
                <a:latin typeface="Times New Roman" pitchFamily="18" charset="0"/>
                <a:cs typeface="Times New Roman" pitchFamily="18" charset="0"/>
              </a:rPr>
              <a:t>”</a:t>
            </a:r>
          </a:p>
          <a:p>
            <a:pPr marL="109728" indent="0" algn="just">
              <a:buNone/>
            </a:pPr>
            <a:endParaRPr lang="en-US" dirty="0"/>
          </a:p>
          <a:p>
            <a:pPr marL="109728" indent="0">
              <a:buNone/>
            </a:pPr>
            <a:r>
              <a:rPr lang="en-US" sz="2400" dirty="0" smtClean="0">
                <a:latin typeface="Times New Roman" pitchFamily="18" charset="0"/>
                <a:cs typeface="Times New Roman" pitchFamily="18" charset="0"/>
              </a:rPr>
              <a:t>E.T.Hall</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Anthropologist</a:t>
            </a:r>
            <a:endParaRPr lang="en-US" sz="2400" dirty="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Proxemics </a:t>
            </a:r>
            <a:r>
              <a:rPr lang="en-US" sz="4400" dirty="0" smtClean="0">
                <a:solidFill>
                  <a:schemeClr val="tx1"/>
                </a:solidFill>
                <a:latin typeface="Times New Roman" pitchFamily="18" charset="0"/>
                <a:cs typeface="Times New Roman" pitchFamily="18" charset="0"/>
              </a:rPr>
              <a:t>(Obj</a:t>
            </a:r>
            <a:r>
              <a:rPr lang="en-US" sz="4400" dirty="0">
                <a:solidFill>
                  <a:schemeClr val="tx1"/>
                </a:solidFill>
                <a:latin typeface="Times New Roman" pitchFamily="18" charset="0"/>
                <a:cs typeface="Times New Roman" pitchFamily="18" charset="0"/>
              </a:rPr>
              <a:t>. </a:t>
            </a:r>
            <a:r>
              <a:rPr lang="en-US" sz="4400" dirty="0" smtClean="0">
                <a:solidFill>
                  <a:schemeClr val="tx1"/>
                </a:solidFill>
                <a:latin typeface="Times New Roman" pitchFamily="18" charset="0"/>
                <a:cs typeface="Times New Roman" pitchFamily="18" charset="0"/>
              </a:rPr>
              <a:t>8)</a:t>
            </a:r>
            <a:endParaRPr lang="en-US" dirty="0"/>
          </a:p>
        </p:txBody>
      </p:sp>
    </p:spTree>
    <p:extLst>
      <p:ext uri="{BB962C8B-B14F-4D97-AF65-F5344CB8AC3E}">
        <p14:creationId xmlns:p14="http://schemas.microsoft.com/office/powerpoint/2010/main" val="40639301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b="1" dirty="0" smtClean="0">
                <a:latin typeface="Times New Roman" pitchFamily="18" charset="0"/>
                <a:cs typeface="Times New Roman" pitchFamily="18" charset="0"/>
              </a:rPr>
              <a:t>Fundamental areas of Proxemics:</a:t>
            </a:r>
          </a:p>
          <a:p>
            <a:pPr marL="109728" indent="0">
              <a:buNone/>
            </a:pPr>
            <a:endParaRPr lang="en-US" dirty="0">
              <a:latin typeface="Times New Roman" pitchFamily="18" charset="0"/>
              <a:cs typeface="Times New Roman" pitchFamily="18" charset="0"/>
            </a:endParaRPr>
          </a:p>
          <a:p>
            <a:r>
              <a:rPr lang="en-US" b="1" dirty="0" smtClean="0">
                <a:latin typeface="Times New Roman" pitchFamily="18" charset="0"/>
                <a:cs typeface="Times New Roman" pitchFamily="18" charset="0"/>
              </a:rPr>
              <a:t>Intimate Distance </a:t>
            </a:r>
            <a:r>
              <a:rPr lang="en-US" dirty="0" smtClean="0">
                <a:latin typeface="Times New Roman" pitchFamily="18" charset="0"/>
                <a:cs typeface="Times New Roman" pitchFamily="18" charset="0"/>
              </a:rPr>
              <a:t>– (0 -1.5 ft.)  intimate friends and family.</a:t>
            </a:r>
          </a:p>
          <a:p>
            <a:r>
              <a:rPr lang="en-US" b="1" dirty="0" smtClean="0">
                <a:latin typeface="Times New Roman" pitchFamily="18" charset="0"/>
                <a:cs typeface="Times New Roman" pitchFamily="18" charset="0"/>
              </a:rPr>
              <a:t>Personal Distance </a:t>
            </a:r>
            <a:r>
              <a:rPr lang="en-US" dirty="0" smtClean="0">
                <a:latin typeface="Times New Roman" pitchFamily="18" charset="0"/>
                <a:cs typeface="Times New Roman" pitchFamily="18" charset="0"/>
              </a:rPr>
              <a:t>– (1.5 ft. – 3 ft.)  (</a:t>
            </a:r>
            <a:r>
              <a:rPr lang="en-US" i="1" dirty="0" smtClean="0">
                <a:latin typeface="Times New Roman" pitchFamily="18" charset="0"/>
                <a:cs typeface="Times New Roman" pitchFamily="18" charset="0"/>
              </a:rPr>
              <a:t>the Bubble</a:t>
            </a:r>
            <a:r>
              <a:rPr lang="en-US" dirty="0" smtClean="0">
                <a:latin typeface="Times New Roman" pitchFamily="18" charset="0"/>
                <a:cs typeface="Times New Roman" pitchFamily="18" charset="0"/>
              </a:rPr>
              <a:t>) people well known to us.</a:t>
            </a:r>
          </a:p>
          <a:p>
            <a:r>
              <a:rPr lang="en-US" b="1" dirty="0" smtClean="0">
                <a:latin typeface="Times New Roman" pitchFamily="18" charset="0"/>
                <a:cs typeface="Times New Roman" pitchFamily="18" charset="0"/>
              </a:rPr>
              <a:t>Social Distance </a:t>
            </a:r>
            <a:r>
              <a:rPr lang="en-US" dirty="0" smtClean="0">
                <a:latin typeface="Times New Roman" pitchFamily="18" charset="0"/>
                <a:cs typeface="Times New Roman" pitchFamily="18" charset="0"/>
              </a:rPr>
              <a:t>– (4 ft. – 11 ft.)  general gatherings, general interactions.</a:t>
            </a:r>
          </a:p>
          <a:p>
            <a:r>
              <a:rPr lang="en-US" b="1" dirty="0" smtClean="0">
                <a:latin typeface="Times New Roman" pitchFamily="18" charset="0"/>
                <a:cs typeface="Times New Roman" pitchFamily="18" charset="0"/>
              </a:rPr>
              <a:t>Public Distance </a:t>
            </a:r>
            <a:r>
              <a:rPr lang="en-US" dirty="0" smtClean="0">
                <a:latin typeface="Times New Roman" pitchFamily="18" charset="0"/>
                <a:cs typeface="Times New Roman" pitchFamily="18" charset="0"/>
              </a:rPr>
              <a:t>– (12 ft. 25 ft.) public interactions.</a:t>
            </a:r>
            <a:endParaRPr lang="en-US" dirty="0">
              <a:latin typeface="Times New Roman" pitchFamily="18" charset="0"/>
              <a:cs typeface="Times New Roman" pitchFamily="18" charset="0"/>
            </a:endParaRPr>
          </a:p>
          <a:p>
            <a:pPr marL="109728" indent="0">
              <a:buNone/>
            </a:pPr>
            <a:endParaRPr lang="en-US" dirty="0"/>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Proxemics</a:t>
            </a:r>
            <a:endParaRPr lang="en-US" dirty="0">
              <a:solidFill>
                <a:schemeClr val="tx1"/>
              </a:solidFill>
            </a:endParaRPr>
          </a:p>
        </p:txBody>
      </p:sp>
    </p:spTree>
    <p:extLst>
      <p:ext uri="{BB962C8B-B14F-4D97-AF65-F5344CB8AC3E}">
        <p14:creationId xmlns:p14="http://schemas.microsoft.com/office/powerpoint/2010/main" val="31067823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05800" cy="4843272"/>
          </a:xfrm>
        </p:spPr>
        <p:txBody>
          <a:bodyPr/>
          <a:lstStyle/>
          <a:p>
            <a:pPr marL="109728" indent="0">
              <a:buNone/>
            </a:pPr>
            <a:endParaRPr lang="en-US" dirty="0"/>
          </a:p>
        </p:txBody>
      </p:sp>
      <p:sp>
        <p:nvSpPr>
          <p:cNvPr id="3" name="Title 2"/>
          <p:cNvSpPr>
            <a:spLocks noGrp="1"/>
          </p:cNvSpPr>
          <p:nvPr>
            <p:ph type="title"/>
          </p:nvPr>
        </p:nvSpPr>
        <p:spPr/>
        <p:txBody>
          <a:bodyPr/>
          <a:lstStyle/>
          <a:p>
            <a:r>
              <a:rPr lang="en-US" dirty="0">
                <a:solidFill>
                  <a:schemeClr val="tx1"/>
                </a:solidFill>
                <a:latin typeface="Times New Roman" pitchFamily="18" charset="0"/>
                <a:cs typeface="Times New Roman" pitchFamily="18" charset="0"/>
              </a:rPr>
              <a:t>Proxemics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447800"/>
            <a:ext cx="4867275" cy="4877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67166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109728" indent="0">
              <a:buNone/>
            </a:pPr>
            <a:r>
              <a:rPr lang="en-US" dirty="0" smtClean="0">
                <a:latin typeface="Times New Roman" pitchFamily="18" charset="0"/>
                <a:cs typeface="Times New Roman" pitchFamily="18" charset="0"/>
              </a:rPr>
              <a:t>Book – </a:t>
            </a:r>
            <a:r>
              <a:rPr lang="en-US" u="sng" dirty="0" smtClean="0">
                <a:latin typeface="Times New Roman" pitchFamily="18" charset="0"/>
                <a:cs typeface="Times New Roman" pitchFamily="18" charset="0"/>
              </a:rPr>
              <a:t>Verbal Judo; Redirecting Behavior with Words</a:t>
            </a:r>
            <a:r>
              <a:rPr lang="en-US" dirty="0" smtClean="0">
                <a:latin typeface="Times New Roman" pitchFamily="18" charset="0"/>
                <a:cs typeface="Times New Roman" pitchFamily="18" charset="0"/>
              </a:rPr>
              <a:t>, George J. Thompson, Ph.D. (2012).</a:t>
            </a:r>
            <a:endParaRPr lang="en-US" dirty="0">
              <a:latin typeface="Times New Roman" pitchFamily="18" charset="0"/>
              <a:cs typeface="Times New Roman" pitchFamily="18" charset="0"/>
            </a:endParaRPr>
          </a:p>
          <a:p>
            <a:pPr marL="109728" indent="0">
              <a:buNone/>
            </a:pPr>
            <a:r>
              <a:rPr lang="en-US" dirty="0" smtClean="0">
                <a:latin typeface="Times New Roman" pitchFamily="18" charset="0"/>
                <a:cs typeface="Times New Roman" pitchFamily="18" charset="0"/>
              </a:rPr>
              <a:t>The Maxims:</a:t>
            </a:r>
          </a:p>
          <a:p>
            <a:r>
              <a:rPr lang="en-US" b="1" dirty="0" smtClean="0">
                <a:latin typeface="Times New Roman" pitchFamily="18" charset="0"/>
                <a:cs typeface="Times New Roman" pitchFamily="18" charset="0"/>
              </a:rPr>
              <a:t>Move confrontations away from confrontations back to the reasoning process </a:t>
            </a:r>
            <a:r>
              <a:rPr lang="en-US" dirty="0" smtClean="0">
                <a:latin typeface="Times New Roman" pitchFamily="18" charset="0"/>
                <a:cs typeface="Times New Roman" pitchFamily="18" charset="0"/>
              </a:rPr>
              <a:t>– When you must guide others to a wiser course of action, help them see new approaches rather than argue about the right answer.</a:t>
            </a:r>
          </a:p>
          <a:p>
            <a:r>
              <a:rPr lang="en-US" b="1" dirty="0" smtClean="0">
                <a:latin typeface="Times New Roman" pitchFamily="18" charset="0"/>
                <a:cs typeface="Times New Roman" pitchFamily="18" charset="0"/>
              </a:rPr>
              <a:t>Motivate others by raising their expectations of themselves </a:t>
            </a:r>
            <a:r>
              <a:rPr lang="en-US" dirty="0" smtClean="0">
                <a:latin typeface="Times New Roman" pitchFamily="18" charset="0"/>
                <a:cs typeface="Times New Roman" pitchFamily="18" charset="0"/>
              </a:rPr>
              <a:t>– When you seek to motivate others, begin by discovering what they do well. Encourage them to develop their special talents by helping them define their own self-worth.</a:t>
            </a:r>
          </a:p>
          <a:p>
            <a:endParaRPr lang="en-US" dirty="0" smtClean="0">
              <a:latin typeface="Times New Roman" pitchFamily="18" charset="0"/>
              <a:cs typeface="Times New Roman" pitchFamily="18" charset="0"/>
            </a:endParaRPr>
          </a:p>
          <a:p>
            <a:pPr marL="109728" indent="0">
              <a:buNone/>
            </a:pP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sz="4400" dirty="0" smtClean="0">
                <a:solidFill>
                  <a:schemeClr val="tx1"/>
                </a:solidFill>
                <a:latin typeface="Times New Roman" pitchFamily="18" charset="0"/>
                <a:cs typeface="Times New Roman" pitchFamily="18" charset="0"/>
              </a:rPr>
              <a:t>Verbal Distraction </a:t>
            </a:r>
            <a:r>
              <a:rPr lang="en-US" sz="4400" dirty="0">
                <a:solidFill>
                  <a:schemeClr val="tx1"/>
                </a:solidFill>
                <a:latin typeface="Times New Roman" pitchFamily="18" charset="0"/>
                <a:cs typeface="Times New Roman" pitchFamily="18" charset="0"/>
              </a:rPr>
              <a:t>(Obj. </a:t>
            </a:r>
            <a:r>
              <a:rPr lang="en-US" sz="4400" dirty="0" smtClean="0">
                <a:solidFill>
                  <a:schemeClr val="tx1"/>
                </a:solidFill>
                <a:latin typeface="Times New Roman" pitchFamily="18" charset="0"/>
                <a:cs typeface="Times New Roman" pitchFamily="18" charset="0"/>
              </a:rPr>
              <a:t>9)</a:t>
            </a:r>
            <a:endParaRPr lang="en-US" dirty="0"/>
          </a:p>
        </p:txBody>
      </p:sp>
    </p:spTree>
    <p:extLst>
      <p:ext uri="{BB962C8B-B14F-4D97-AF65-F5344CB8AC3E}">
        <p14:creationId xmlns:p14="http://schemas.microsoft.com/office/powerpoint/2010/main" val="366376600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latin typeface="Times New Roman" pitchFamily="18" charset="0"/>
                <a:cs typeface="Times New Roman" pitchFamily="18" charset="0"/>
              </a:rPr>
              <a:t>Persuade others with their energy, not your own </a:t>
            </a:r>
            <a:r>
              <a:rPr lang="en-US" dirty="0" smtClean="0">
                <a:latin typeface="Times New Roman" pitchFamily="18" charset="0"/>
                <a:cs typeface="Times New Roman" pitchFamily="18" charset="0"/>
              </a:rPr>
              <a:t>– When you wish to convince others, first learn what is in their best interest. Persuade them with an appeal to that interest, not through the force of your own words.</a:t>
            </a:r>
          </a:p>
          <a:p>
            <a:pPr marL="109728" indent="0">
              <a:buNone/>
            </a:pPr>
            <a:endParaRPr lang="en-US"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Direct others rather than control them </a:t>
            </a:r>
            <a:r>
              <a:rPr lang="en-US" dirty="0" smtClean="0">
                <a:latin typeface="Times New Roman" pitchFamily="18" charset="0"/>
                <a:cs typeface="Times New Roman" pitchFamily="18" charset="0"/>
              </a:rPr>
              <a:t>– When you supervise others’ efforts, recognize their need for independence. Assume responsibility for their doing well, not for doing their job yourself.</a:t>
            </a:r>
          </a:p>
          <a:p>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sz="4000" dirty="0">
                <a:solidFill>
                  <a:schemeClr val="tx1"/>
                </a:solidFill>
                <a:latin typeface="Times New Roman" pitchFamily="18" charset="0"/>
                <a:cs typeface="Times New Roman" pitchFamily="18" charset="0"/>
              </a:rPr>
              <a:t>Verbal Distraction</a:t>
            </a:r>
            <a:endParaRPr lang="en-US" dirty="0"/>
          </a:p>
        </p:txBody>
      </p:sp>
    </p:spTree>
    <p:extLst>
      <p:ext uri="{BB962C8B-B14F-4D97-AF65-F5344CB8AC3E}">
        <p14:creationId xmlns:p14="http://schemas.microsoft.com/office/powerpoint/2010/main" val="26373944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latin typeface="Times New Roman" pitchFamily="18" charset="0"/>
                <a:cs typeface="Times New Roman" pitchFamily="18" charset="0"/>
              </a:rPr>
              <a:t>Give way in order to control </a:t>
            </a:r>
            <a:r>
              <a:rPr lang="en-US" dirty="0" smtClean="0">
                <a:latin typeface="Times New Roman" pitchFamily="18" charset="0"/>
                <a:cs typeface="Times New Roman" pitchFamily="18" charset="0"/>
              </a:rPr>
              <a:t>– When you negotiate with others who demand that you give in, first seek a middle position that will satisfy their needs and your limits.  Insist on discussing principles, not personal preferences.</a:t>
            </a:r>
          </a:p>
          <a:p>
            <a:endParaRPr lang="en-US" dirty="0">
              <a:latin typeface="Times New Roman" pitchFamily="18" charset="0"/>
              <a:cs typeface="Times New Roman" pitchFamily="18" charset="0"/>
            </a:endParaRPr>
          </a:p>
          <a:p>
            <a:r>
              <a:rPr lang="en-US" b="1" dirty="0" smtClean="0">
                <a:latin typeface="Times New Roman" pitchFamily="18" charset="0"/>
                <a:cs typeface="Times New Roman" pitchFamily="18" charset="0"/>
              </a:rPr>
              <a:t>Embrace frustration with empathy </a:t>
            </a:r>
            <a:r>
              <a:rPr lang="en-US" dirty="0" smtClean="0">
                <a:latin typeface="Times New Roman" pitchFamily="18" charset="0"/>
                <a:cs typeface="Times New Roman" pitchFamily="18" charset="0"/>
              </a:rPr>
              <a:t>– When you must calm others who are distraught, always harmonize with their pain. Lead them through their distress to reason.</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sz="4000" dirty="0">
                <a:solidFill>
                  <a:schemeClr val="tx1"/>
                </a:solidFill>
                <a:latin typeface="Times New Roman" pitchFamily="18" charset="0"/>
                <a:cs typeface="Times New Roman" pitchFamily="18" charset="0"/>
              </a:rPr>
              <a:t>Verbal Distraction</a:t>
            </a:r>
            <a:endParaRPr lang="en-US" dirty="0"/>
          </a:p>
        </p:txBody>
      </p:sp>
    </p:spTree>
    <p:extLst>
      <p:ext uri="{BB962C8B-B14F-4D97-AF65-F5344CB8AC3E}">
        <p14:creationId xmlns:p14="http://schemas.microsoft.com/office/powerpoint/2010/main" val="38432985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latin typeface="Times New Roman" pitchFamily="18" charset="0"/>
                <a:cs typeface="Times New Roman" pitchFamily="18" charset="0"/>
              </a:rPr>
              <a:t>Overcome hard with soft </a:t>
            </a:r>
            <a:r>
              <a:rPr lang="en-US" dirty="0" smtClean="0">
                <a:latin typeface="Times New Roman" pitchFamily="18" charset="0"/>
                <a:cs typeface="Times New Roman" pitchFamily="18" charset="0"/>
              </a:rPr>
              <a:t>– When you must compel others to obey law or regulations, ignore the impact of their insults.  Enforce authority of the institution you represent, not the power of your anger.</a:t>
            </a:r>
          </a:p>
          <a:p>
            <a:endParaRPr lang="en-US" dirty="0">
              <a:latin typeface="Times New Roman" pitchFamily="18" charset="0"/>
              <a:cs typeface="Times New Roman" pitchFamily="18" charset="0"/>
            </a:endParaRPr>
          </a:p>
          <a:p>
            <a:r>
              <a:rPr lang="en-US" b="1" dirty="0" smtClean="0">
                <a:latin typeface="Times New Roman" pitchFamily="18" charset="0"/>
                <a:cs typeface="Times New Roman" pitchFamily="18" charset="0"/>
              </a:rPr>
              <a:t>Be disinterested when you punish </a:t>
            </a:r>
            <a:r>
              <a:rPr lang="en-US" dirty="0" smtClean="0">
                <a:latin typeface="Times New Roman" pitchFamily="18" charset="0"/>
                <a:cs typeface="Times New Roman" pitchFamily="18" charset="0"/>
              </a:rPr>
              <a:t>– When you must punish others for violating clearly defined rules, always set aside your personal indignation.  Respect the authority that empowers you to discipline.</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sz="4000" dirty="0">
                <a:solidFill>
                  <a:schemeClr val="tx1"/>
                </a:solidFill>
                <a:latin typeface="Times New Roman" pitchFamily="18" charset="0"/>
                <a:cs typeface="Times New Roman" pitchFamily="18" charset="0"/>
              </a:rPr>
              <a:t>Verbal Distraction</a:t>
            </a:r>
            <a:endParaRPr lang="en-US" dirty="0"/>
          </a:p>
        </p:txBody>
      </p:sp>
    </p:spTree>
    <p:extLst>
      <p:ext uri="{BB962C8B-B14F-4D97-AF65-F5344CB8AC3E}">
        <p14:creationId xmlns:p14="http://schemas.microsoft.com/office/powerpoint/2010/main" val="510312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
            <a:r>
              <a:rPr lang="en-US" sz="3200" dirty="0" smtClean="0">
                <a:latin typeface="Times New Roman" pitchFamily="18" charset="0"/>
                <a:cs typeface="Times New Roman" pitchFamily="18" charset="0"/>
              </a:rPr>
              <a:t>1</a:t>
            </a:r>
            <a:r>
              <a:rPr lang="en-US" sz="3200" baseline="30000" dirty="0" smtClean="0">
                <a:latin typeface="Times New Roman" pitchFamily="18" charset="0"/>
                <a:cs typeface="Times New Roman" pitchFamily="18" charset="0"/>
              </a:rPr>
              <a:t>st</a:t>
            </a:r>
            <a:r>
              <a:rPr lang="en-US"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principle </a:t>
            </a:r>
            <a:r>
              <a:rPr lang="en-US" sz="3200" dirty="0">
                <a:latin typeface="Times New Roman" pitchFamily="18" charset="0"/>
                <a:cs typeface="Times New Roman" pitchFamily="18" charset="0"/>
              </a:rPr>
              <a:t>of physical judo is to not </a:t>
            </a:r>
            <a:r>
              <a:rPr lang="en-US" sz="3200" dirty="0" smtClean="0">
                <a:latin typeface="Times New Roman" pitchFamily="18" charset="0"/>
                <a:cs typeface="Times New Roman" pitchFamily="18" charset="0"/>
              </a:rPr>
              <a:t>resist </a:t>
            </a:r>
            <a:r>
              <a:rPr lang="en-US" sz="3200" dirty="0">
                <a:latin typeface="Times New Roman" pitchFamily="18" charset="0"/>
                <a:cs typeface="Times New Roman" pitchFamily="18" charset="0"/>
              </a:rPr>
              <a:t>your opponent. Instead, try to </a:t>
            </a:r>
            <a:r>
              <a:rPr lang="en-US" sz="3200" dirty="0" smtClean="0">
                <a:latin typeface="Times New Roman" pitchFamily="18" charset="0"/>
                <a:cs typeface="Times New Roman" pitchFamily="18" charset="0"/>
              </a:rPr>
              <a:t>move </a:t>
            </a:r>
            <a:r>
              <a:rPr lang="en-US" sz="3200" dirty="0">
                <a:latin typeface="Times New Roman" pitchFamily="18" charset="0"/>
                <a:cs typeface="Times New Roman" pitchFamily="18" charset="0"/>
              </a:rPr>
              <a:t>with them and redirect their </a:t>
            </a:r>
            <a:r>
              <a:rPr lang="en-US" sz="3200" dirty="0" smtClean="0">
                <a:latin typeface="Times New Roman" pitchFamily="18" charset="0"/>
                <a:cs typeface="Times New Roman" pitchFamily="18" charset="0"/>
              </a:rPr>
              <a:t>energy.</a:t>
            </a:r>
          </a:p>
          <a:p>
            <a:r>
              <a:rPr lang="en-US" sz="3200" dirty="0">
                <a:latin typeface="Times New Roman" pitchFamily="18" charset="0"/>
                <a:cs typeface="Times New Roman" pitchFamily="18" charset="0"/>
              </a:rPr>
              <a:t>D</a:t>
            </a:r>
            <a:r>
              <a:rPr lang="en-US" sz="3200" dirty="0" smtClean="0">
                <a:latin typeface="Times New Roman" pitchFamily="18" charset="0"/>
                <a:cs typeface="Times New Roman" pitchFamily="18" charset="0"/>
              </a:rPr>
              <a:t>on’t </a:t>
            </a:r>
            <a:r>
              <a:rPr lang="en-US" sz="3200" dirty="0">
                <a:latin typeface="Times New Roman" pitchFamily="18" charset="0"/>
                <a:cs typeface="Times New Roman" pitchFamily="18" charset="0"/>
              </a:rPr>
              <a:t>ignore or dismiss </a:t>
            </a:r>
            <a:r>
              <a:rPr lang="en-US" sz="3200" dirty="0" smtClean="0">
                <a:latin typeface="Times New Roman" pitchFamily="18" charset="0"/>
                <a:cs typeface="Times New Roman" pitchFamily="18" charset="0"/>
              </a:rPr>
              <a:t>a question—that’s </a:t>
            </a:r>
            <a:r>
              <a:rPr lang="en-US" sz="3200" dirty="0">
                <a:latin typeface="Times New Roman" pitchFamily="18" charset="0"/>
                <a:cs typeface="Times New Roman" pitchFamily="18" charset="0"/>
              </a:rPr>
              <a:t>the same as resisting </a:t>
            </a:r>
            <a:r>
              <a:rPr lang="en-US" sz="3200" dirty="0" smtClean="0">
                <a:latin typeface="Times New Roman" pitchFamily="18" charset="0"/>
                <a:cs typeface="Times New Roman" pitchFamily="18" charset="0"/>
              </a:rPr>
              <a:t>it.</a:t>
            </a:r>
          </a:p>
          <a:p>
            <a:r>
              <a:rPr lang="en-US" sz="3200" dirty="0">
                <a:latin typeface="Times New Roman" pitchFamily="18" charset="0"/>
                <a:cs typeface="Times New Roman" pitchFamily="18" charset="0"/>
              </a:rPr>
              <a:t>Always attempt to answer, not avoid</a:t>
            </a:r>
            <a:r>
              <a:rPr lang="en-US" sz="3200" dirty="0" smtClean="0">
                <a:latin typeface="Times New Roman" pitchFamily="18" charset="0"/>
                <a:cs typeface="Times New Roman" pitchFamily="18" charset="0"/>
              </a:rPr>
              <a:t>.</a:t>
            </a:r>
          </a:p>
          <a:p>
            <a:r>
              <a:rPr lang="en-US" sz="3200" dirty="0">
                <a:latin typeface="Times New Roman" pitchFamily="18" charset="0"/>
                <a:cs typeface="Times New Roman" pitchFamily="18" charset="0"/>
              </a:rPr>
              <a:t>Leap into the questions with energy. </a:t>
            </a:r>
            <a:r>
              <a:rPr lang="en-US" sz="3200" dirty="0" smtClean="0">
                <a:latin typeface="Times New Roman" pitchFamily="18" charset="0"/>
                <a:cs typeface="Times New Roman" pitchFamily="18" charset="0"/>
              </a:rPr>
              <a:t>Turn </a:t>
            </a:r>
            <a:r>
              <a:rPr lang="en-US" sz="3200" dirty="0">
                <a:latin typeface="Times New Roman" pitchFamily="18" charset="0"/>
                <a:cs typeface="Times New Roman" pitchFamily="18" charset="0"/>
              </a:rPr>
              <a:t>them into opportunities to explain </a:t>
            </a:r>
            <a:r>
              <a:rPr lang="en-US" sz="3200" dirty="0" smtClean="0">
                <a:latin typeface="Times New Roman" pitchFamily="18" charset="0"/>
                <a:cs typeface="Times New Roman" pitchFamily="18" charset="0"/>
              </a:rPr>
              <a:t>yourself</a:t>
            </a:r>
            <a:r>
              <a:rPr lang="en-US" sz="3200" dirty="0">
                <a:latin typeface="Times New Roman" pitchFamily="18" charset="0"/>
                <a:cs typeface="Times New Roman" pitchFamily="18" charset="0"/>
              </a:rPr>
              <a:t>, tell what you do, justify your </a:t>
            </a:r>
            <a:r>
              <a:rPr lang="en-US" sz="3200" dirty="0" smtClean="0">
                <a:latin typeface="Times New Roman" pitchFamily="18" charset="0"/>
                <a:cs typeface="Times New Roman" pitchFamily="18" charset="0"/>
              </a:rPr>
              <a:t>views</a:t>
            </a:r>
            <a:r>
              <a:rPr lang="en-US" sz="3200" dirty="0">
                <a:latin typeface="Times New Roman" pitchFamily="18" charset="0"/>
                <a:cs typeface="Times New Roman" pitchFamily="18" charset="0"/>
              </a:rPr>
              <a:t>.</a:t>
            </a:r>
          </a:p>
          <a:p>
            <a:endParaRPr lang="en-US" dirty="0"/>
          </a:p>
          <a:p>
            <a:pPr algn="just"/>
            <a:endParaRPr lang="en-US" dirty="0" smtClean="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Verbal Judo</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6509522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pPr marL="109728" indent="0">
              <a:buNone/>
            </a:pPr>
            <a:r>
              <a:rPr lang="en-US" sz="4400" dirty="0" smtClean="0">
                <a:latin typeface="Times New Roman" pitchFamily="18" charset="0"/>
                <a:cs typeface="Times New Roman" pitchFamily="18" charset="0"/>
              </a:rPr>
              <a:t>Please read the following slide and count the letter </a:t>
            </a:r>
            <a:r>
              <a:rPr lang="en-US" sz="5400" b="1" i="1" dirty="0" smtClean="0">
                <a:latin typeface="Times New Roman" pitchFamily="18" charset="0"/>
                <a:cs typeface="Times New Roman" pitchFamily="18" charset="0"/>
              </a:rPr>
              <a:t>f</a:t>
            </a:r>
            <a:r>
              <a:rPr lang="en-US" sz="4400" dirty="0" smtClean="0">
                <a:latin typeface="Times New Roman" pitchFamily="18" charset="0"/>
                <a:cs typeface="Times New Roman" pitchFamily="18" charset="0"/>
              </a:rPr>
              <a:t>.</a:t>
            </a:r>
          </a:p>
          <a:p>
            <a:pPr marL="109728" indent="0">
              <a:buNone/>
            </a:pPr>
            <a:endParaRPr lang="en-US" sz="4400" dirty="0">
              <a:latin typeface="Times New Roman" pitchFamily="18" charset="0"/>
              <a:cs typeface="Times New Roman" pitchFamily="18" charset="0"/>
            </a:endParaRPr>
          </a:p>
          <a:p>
            <a:pPr marL="109728" indent="0">
              <a:buNone/>
            </a:pPr>
            <a:r>
              <a:rPr lang="en-US" sz="4400" dirty="0" smtClean="0">
                <a:latin typeface="Times New Roman" pitchFamily="18" charset="0"/>
                <a:cs typeface="Times New Roman" pitchFamily="18" charset="0"/>
              </a:rPr>
              <a:t>I will then ask you for the number of </a:t>
            </a:r>
            <a:r>
              <a:rPr lang="en-US" sz="5400" b="1" i="1" dirty="0" smtClean="0">
                <a:latin typeface="Times New Roman" pitchFamily="18" charset="0"/>
                <a:cs typeface="Times New Roman" pitchFamily="18" charset="0"/>
              </a:rPr>
              <a:t>f</a:t>
            </a:r>
            <a:r>
              <a:rPr lang="en-US" sz="4400" dirty="0" smtClean="0">
                <a:latin typeface="Times New Roman" pitchFamily="18" charset="0"/>
                <a:cs typeface="Times New Roman" pitchFamily="18" charset="0"/>
              </a:rPr>
              <a:t>’s that you found!</a:t>
            </a:r>
            <a:endParaRPr lang="en-US" sz="4400"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TEST!</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23795952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just">
              <a:buNone/>
            </a:pPr>
            <a:endParaRPr lang="en-US" dirty="0" smtClean="0">
              <a:latin typeface="Times New Roman" pitchFamily="18" charset="0"/>
              <a:cs typeface="Times New Roman" pitchFamily="18" charset="0"/>
            </a:endParaRPr>
          </a:p>
          <a:p>
            <a:r>
              <a:rPr lang="en-US" sz="3600" dirty="0">
                <a:latin typeface="Times New Roman" pitchFamily="18" charset="0"/>
                <a:cs typeface="Times New Roman" pitchFamily="18" charset="0"/>
              </a:rPr>
              <a:t>Here’s the chance to educate a person, </a:t>
            </a:r>
            <a:r>
              <a:rPr lang="en-US" sz="3600" dirty="0" smtClean="0">
                <a:latin typeface="Times New Roman" pitchFamily="18" charset="0"/>
                <a:cs typeface="Times New Roman" pitchFamily="18" charset="0"/>
              </a:rPr>
              <a:t>to </a:t>
            </a:r>
            <a:r>
              <a:rPr lang="en-US" sz="3600" dirty="0">
                <a:latin typeface="Times New Roman" pitchFamily="18" charset="0"/>
                <a:cs typeface="Times New Roman" pitchFamily="18" charset="0"/>
              </a:rPr>
              <a:t>win their respect, and provide them </a:t>
            </a:r>
            <a:r>
              <a:rPr lang="en-US" sz="3600" dirty="0" smtClean="0">
                <a:latin typeface="Times New Roman" pitchFamily="18" charset="0"/>
                <a:cs typeface="Times New Roman" pitchFamily="18" charset="0"/>
              </a:rPr>
              <a:t>with </a:t>
            </a:r>
            <a:r>
              <a:rPr lang="en-US" sz="3600" dirty="0">
                <a:latin typeface="Times New Roman" pitchFamily="18" charset="0"/>
                <a:cs typeface="Times New Roman" pitchFamily="18" charset="0"/>
              </a:rPr>
              <a:t>deeper understanding so they </a:t>
            </a:r>
            <a:r>
              <a:rPr lang="en-US" sz="3600" dirty="0" smtClean="0">
                <a:latin typeface="Times New Roman" pitchFamily="18" charset="0"/>
                <a:cs typeface="Times New Roman" pitchFamily="18" charset="0"/>
              </a:rPr>
              <a:t>won’t </a:t>
            </a:r>
            <a:r>
              <a:rPr lang="en-US" sz="3600" dirty="0">
                <a:latin typeface="Times New Roman" pitchFamily="18" charset="0"/>
                <a:cs typeface="Times New Roman" pitchFamily="18" charset="0"/>
              </a:rPr>
              <a:t>go away angry.</a:t>
            </a:r>
          </a:p>
          <a:p>
            <a:endParaRPr lang="en-US" dirty="0"/>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Verbal Judo</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39322840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6600" dirty="0">
                <a:solidFill>
                  <a:schemeClr val="tx1"/>
                </a:solidFill>
                <a:latin typeface="Times New Roman" pitchFamily="18" charset="0"/>
                <a:cs typeface="Times New Roman" pitchFamily="18" charset="0"/>
              </a:rPr>
              <a:t>Questions</a:t>
            </a:r>
            <a:r>
              <a:rPr lang="en-US" sz="6600" dirty="0">
                <a:solidFill>
                  <a:schemeClr val="tx1"/>
                </a:solidFill>
              </a:rPr>
              <a:t>:</a:t>
            </a:r>
            <a:endParaRPr lang="en-US" sz="6600" dirty="0"/>
          </a:p>
        </p:txBody>
      </p:sp>
      <p:sp>
        <p:nvSpPr>
          <p:cNvPr id="3" name="Subtitle 2"/>
          <p:cNvSpPr>
            <a:spLocks noGrp="1"/>
          </p:cNvSpPr>
          <p:nvPr>
            <p:ph type="subTitle" idx="1"/>
          </p:nvPr>
        </p:nvSpPr>
        <p:spPr/>
        <p:txBody>
          <a:bodyPr>
            <a:normAutofit fontScale="92500" lnSpcReduction="10000"/>
          </a:bodyPr>
          <a:lstStyle/>
          <a:p>
            <a:pPr algn="ctr"/>
            <a:r>
              <a:rPr lang="en-US" sz="4000" dirty="0">
                <a:latin typeface="Times New Roman" pitchFamily="18" charset="0"/>
                <a:cs typeface="Times New Roman" pitchFamily="18" charset="0"/>
              </a:rPr>
              <a:t>Regarding Learning Objectives </a:t>
            </a:r>
          </a:p>
          <a:p>
            <a:pPr algn="ctr"/>
            <a:r>
              <a:rPr lang="en-US" sz="4000" dirty="0" smtClean="0">
                <a:latin typeface="Times New Roman" pitchFamily="18" charset="0"/>
                <a:cs typeface="Times New Roman" pitchFamily="18" charset="0"/>
              </a:rPr>
              <a:t>7, 8 </a:t>
            </a:r>
            <a:r>
              <a:rPr lang="en-US" sz="4000" dirty="0">
                <a:latin typeface="Times New Roman" pitchFamily="18" charset="0"/>
                <a:cs typeface="Times New Roman" pitchFamily="18" charset="0"/>
              </a:rPr>
              <a:t>and </a:t>
            </a:r>
            <a:r>
              <a:rPr lang="en-US" sz="4000" dirty="0" smtClean="0">
                <a:latin typeface="Times New Roman" pitchFamily="18" charset="0"/>
                <a:cs typeface="Times New Roman" pitchFamily="18" charset="0"/>
              </a:rPr>
              <a:t>9</a:t>
            </a:r>
            <a:endParaRPr lang="en-US" sz="40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297463679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728" indent="0" algn="ctr">
              <a:buNone/>
            </a:pPr>
            <a:endParaRPr lang="en-US" sz="4800" dirty="0" smtClean="0">
              <a:latin typeface="Times New Roman" pitchFamily="18" charset="0"/>
              <a:cs typeface="Times New Roman" pitchFamily="18" charset="0"/>
            </a:endParaRPr>
          </a:p>
          <a:p>
            <a:pPr marL="109728" indent="0" algn="ctr">
              <a:buNone/>
            </a:pPr>
            <a:r>
              <a:rPr lang="en-US" sz="4800" dirty="0" smtClean="0">
                <a:latin typeface="Times New Roman" pitchFamily="18" charset="0"/>
                <a:cs typeface="Times New Roman" pitchFamily="18" charset="0"/>
              </a:rPr>
              <a:t>"</a:t>
            </a:r>
            <a:r>
              <a:rPr lang="en-US" sz="4800" dirty="0">
                <a:latin typeface="Times New Roman" pitchFamily="18" charset="0"/>
                <a:cs typeface="Times New Roman" pitchFamily="18" charset="0"/>
              </a:rPr>
              <a:t>Great minds discuss ideas; average minds discuss events; small minds discuss people." </a:t>
            </a:r>
            <a:endParaRPr lang="en-US" sz="4800" dirty="0" smtClean="0">
              <a:latin typeface="Times New Roman" pitchFamily="18" charset="0"/>
              <a:cs typeface="Times New Roman" pitchFamily="18" charset="0"/>
            </a:endParaRPr>
          </a:p>
          <a:p>
            <a:pPr marL="109728" indent="0">
              <a:buNone/>
            </a:pPr>
            <a:endParaRPr lang="en-US" i="1" dirty="0"/>
          </a:p>
          <a:p>
            <a:pPr marL="109728" indent="0">
              <a:buNone/>
            </a:pPr>
            <a:endParaRPr lang="en-US" i="1" dirty="0" smtClean="0"/>
          </a:p>
          <a:p>
            <a:pPr marL="109728" indent="0">
              <a:buNone/>
            </a:pPr>
            <a:endParaRPr lang="en-US" i="1" dirty="0"/>
          </a:p>
          <a:p>
            <a:pPr marL="109728" indent="0">
              <a:buNone/>
            </a:pPr>
            <a:r>
              <a:rPr lang="en-US" i="1" dirty="0" smtClean="0"/>
              <a:t>Eleanor </a:t>
            </a:r>
            <a:r>
              <a:rPr lang="en-US" i="1" dirty="0"/>
              <a:t>Roosevelt</a:t>
            </a:r>
            <a:endParaRPr lang="en-US" dirty="0"/>
          </a:p>
        </p:txBody>
      </p:sp>
      <p:sp>
        <p:nvSpPr>
          <p:cNvPr id="3" name="Title 2"/>
          <p:cNvSpPr>
            <a:spLocks noGrp="1"/>
          </p:cNvSpPr>
          <p:nvPr>
            <p:ph type="title"/>
          </p:nvPr>
        </p:nvSpPr>
        <p:spPr/>
        <p:txBody>
          <a:bodyPr/>
          <a:lstStyle/>
          <a:p>
            <a:r>
              <a:rPr lang="en-US" sz="4400" dirty="0">
                <a:solidFill>
                  <a:schemeClr val="tx1"/>
                </a:solidFill>
                <a:latin typeface="Times New Roman" pitchFamily="18" charset="0"/>
                <a:cs typeface="Times New Roman" pitchFamily="18" charset="0"/>
              </a:rPr>
              <a:t>Quote:</a:t>
            </a:r>
            <a:endParaRPr lang="en-US" dirty="0"/>
          </a:p>
        </p:txBody>
      </p:sp>
    </p:spTree>
    <p:extLst>
      <p:ext uri="{BB962C8B-B14F-4D97-AF65-F5344CB8AC3E}">
        <p14:creationId xmlns:p14="http://schemas.microsoft.com/office/powerpoint/2010/main" val="21632811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sz="4400" dirty="0">
                <a:latin typeface="Times New Roman" pitchFamily="18" charset="0"/>
                <a:cs typeface="Times New Roman" pitchFamily="18" charset="0"/>
              </a:rPr>
              <a:t>FINISHED FILES ARE THE RESULT </a:t>
            </a:r>
            <a:r>
              <a:rPr lang="en-US" sz="4400" dirty="0" smtClean="0">
                <a:latin typeface="Times New Roman" pitchFamily="18" charset="0"/>
                <a:cs typeface="Times New Roman" pitchFamily="18" charset="0"/>
              </a:rPr>
              <a:t>OF </a:t>
            </a:r>
            <a:r>
              <a:rPr lang="en-US" sz="4400" dirty="0">
                <a:latin typeface="Times New Roman" pitchFamily="18" charset="0"/>
                <a:cs typeface="Times New Roman" pitchFamily="18" charset="0"/>
              </a:rPr>
              <a:t>YEARS OF SCIENTIFIC STUDY</a:t>
            </a:r>
            <a:br>
              <a:rPr lang="en-US" sz="4400" dirty="0">
                <a:latin typeface="Times New Roman" pitchFamily="18" charset="0"/>
                <a:cs typeface="Times New Roman" pitchFamily="18" charset="0"/>
              </a:rPr>
            </a:br>
            <a:r>
              <a:rPr lang="en-US" sz="4400" dirty="0">
                <a:latin typeface="Times New Roman" pitchFamily="18" charset="0"/>
                <a:cs typeface="Times New Roman" pitchFamily="18" charset="0"/>
              </a:rPr>
              <a:t>COMBINED WITH THE </a:t>
            </a:r>
            <a:r>
              <a:rPr lang="en-US" sz="4400" dirty="0" smtClean="0">
                <a:latin typeface="Times New Roman" pitchFamily="18" charset="0"/>
                <a:cs typeface="Times New Roman" pitchFamily="18" charset="0"/>
              </a:rPr>
              <a:t>EXPERIENCE OF </a:t>
            </a:r>
            <a:r>
              <a:rPr lang="en-US" sz="4400" dirty="0">
                <a:latin typeface="Times New Roman" pitchFamily="18" charset="0"/>
                <a:cs typeface="Times New Roman" pitchFamily="18" charset="0"/>
              </a:rPr>
              <a:t>MANY YEARS OF EXPERTS.</a:t>
            </a:r>
          </a:p>
          <a:p>
            <a:endParaRPr lang="en-US" dirty="0"/>
          </a:p>
        </p:txBody>
      </p:sp>
      <p:sp>
        <p:nvSpPr>
          <p:cNvPr id="3" name="Title 2"/>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TEST!</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2122613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109728" indent="0">
              <a:buNone/>
            </a:pPr>
            <a:r>
              <a:rPr lang="en-US" b="1" i="1" dirty="0">
                <a:latin typeface="Times New Roman" pitchFamily="18" charset="0"/>
                <a:cs typeface="Times New Roman" pitchFamily="18" charset="0"/>
              </a:rPr>
              <a:t>New Mexico Administrative Office of the </a:t>
            </a:r>
            <a:r>
              <a:rPr lang="en-US" b="1" i="1" dirty="0" smtClean="0">
                <a:latin typeface="Times New Roman" pitchFamily="18" charset="0"/>
                <a:cs typeface="Times New Roman" pitchFamily="18" charset="0"/>
              </a:rPr>
              <a:t>Courts, December 15, 2014:</a:t>
            </a:r>
          </a:p>
          <a:p>
            <a:pPr marL="109728" indent="0">
              <a:buNone/>
            </a:pPr>
            <a:endParaRPr lang="en-US" b="1" i="1" dirty="0" smtClean="0">
              <a:latin typeface="Times New Roman" pitchFamily="18" charset="0"/>
              <a:cs typeface="Times New Roman" pitchFamily="18" charset="0"/>
            </a:endParaRPr>
          </a:p>
          <a:p>
            <a:pPr marL="109728" indent="0">
              <a:buNone/>
            </a:pPr>
            <a:r>
              <a:rPr lang="en-US" sz="3000" b="1" dirty="0" smtClean="0">
                <a:latin typeface="Times New Roman" pitchFamily="18" charset="0"/>
                <a:cs typeface="Times New Roman" pitchFamily="18" charset="0"/>
              </a:rPr>
              <a:t>Chapter 1 </a:t>
            </a:r>
            <a:r>
              <a:rPr lang="en-US" sz="3000" dirty="0" smtClean="0">
                <a:latin typeface="Times New Roman" pitchFamily="18" charset="0"/>
                <a:cs typeface="Times New Roman" pitchFamily="18" charset="0"/>
              </a:rPr>
              <a:t>– Purpose</a:t>
            </a:r>
          </a:p>
          <a:p>
            <a:pPr marL="109728" indent="0">
              <a:buNone/>
            </a:pPr>
            <a:r>
              <a:rPr lang="en-US" sz="3000" b="1" dirty="0">
                <a:latin typeface="Times New Roman" pitchFamily="18" charset="0"/>
                <a:cs typeface="Times New Roman" pitchFamily="18" charset="0"/>
              </a:rPr>
              <a:t>Chapter </a:t>
            </a:r>
            <a:r>
              <a:rPr lang="en-US" sz="3000" b="1" dirty="0" smtClean="0">
                <a:latin typeface="Times New Roman" pitchFamily="18" charset="0"/>
                <a:cs typeface="Times New Roman" pitchFamily="18" charset="0"/>
              </a:rPr>
              <a:t>2 </a:t>
            </a:r>
            <a:r>
              <a:rPr lang="en-US" sz="3000" dirty="0">
                <a:latin typeface="Times New Roman" pitchFamily="18" charset="0"/>
                <a:cs typeface="Times New Roman" pitchFamily="18" charset="0"/>
              </a:rPr>
              <a:t>- Safe Exchange &amp; Supervised Visitation </a:t>
            </a:r>
            <a:r>
              <a:rPr lang="en-US" sz="3000" dirty="0" smtClean="0">
                <a:latin typeface="Times New Roman" pitchFamily="18" charset="0"/>
                <a:cs typeface="Times New Roman" pitchFamily="18" charset="0"/>
              </a:rPr>
              <a:t>		Providers</a:t>
            </a:r>
            <a:endParaRPr lang="en-US" sz="3000" dirty="0">
              <a:latin typeface="Times New Roman" pitchFamily="18" charset="0"/>
              <a:cs typeface="Times New Roman" pitchFamily="18" charset="0"/>
            </a:endParaRPr>
          </a:p>
          <a:p>
            <a:pPr marL="109728" indent="0">
              <a:buNone/>
            </a:pPr>
            <a:r>
              <a:rPr lang="en-US" sz="3000" b="1" dirty="0">
                <a:latin typeface="Times New Roman" pitchFamily="18" charset="0"/>
                <a:cs typeface="Times New Roman" pitchFamily="18" charset="0"/>
              </a:rPr>
              <a:t>Chapter </a:t>
            </a:r>
            <a:r>
              <a:rPr lang="en-US" sz="3000" b="1" dirty="0" smtClean="0">
                <a:latin typeface="Times New Roman" pitchFamily="18" charset="0"/>
                <a:cs typeface="Times New Roman" pitchFamily="18" charset="0"/>
              </a:rPr>
              <a:t>3 </a:t>
            </a:r>
            <a:r>
              <a:rPr lang="en-US" sz="3000" dirty="0">
                <a:latin typeface="Times New Roman" pitchFamily="18" charset="0"/>
                <a:cs typeface="Times New Roman" pitchFamily="18" charset="0"/>
              </a:rPr>
              <a:t>- </a:t>
            </a:r>
            <a:r>
              <a:rPr lang="en-US" sz="3000" dirty="0" smtClean="0">
                <a:latin typeface="Times New Roman" pitchFamily="18" charset="0"/>
                <a:cs typeface="Times New Roman" pitchFamily="18" charset="0"/>
              </a:rPr>
              <a:t>Provider Staff Qualifications and Training</a:t>
            </a:r>
            <a:endParaRPr lang="en-US" sz="3000" dirty="0">
              <a:latin typeface="Times New Roman" pitchFamily="18" charset="0"/>
              <a:cs typeface="Times New Roman" pitchFamily="18" charset="0"/>
            </a:endParaRPr>
          </a:p>
          <a:p>
            <a:pPr marL="109728" indent="0">
              <a:buNone/>
            </a:pPr>
            <a:r>
              <a:rPr lang="en-US" sz="3000" b="1" i="1" dirty="0">
                <a:latin typeface="Times New Roman" pitchFamily="18" charset="0"/>
                <a:cs typeface="Times New Roman" pitchFamily="18" charset="0"/>
              </a:rPr>
              <a:t>Chapter </a:t>
            </a:r>
            <a:r>
              <a:rPr lang="en-US" sz="3000" b="1" i="1" dirty="0" smtClean="0">
                <a:latin typeface="Times New Roman" pitchFamily="18" charset="0"/>
                <a:cs typeface="Times New Roman" pitchFamily="18" charset="0"/>
              </a:rPr>
              <a:t>4 </a:t>
            </a:r>
            <a:r>
              <a:rPr lang="en-US" sz="3000" i="1" dirty="0">
                <a:latin typeface="Times New Roman" pitchFamily="18" charset="0"/>
                <a:cs typeface="Times New Roman" pitchFamily="18" charset="0"/>
              </a:rPr>
              <a:t>- </a:t>
            </a:r>
            <a:r>
              <a:rPr lang="en-US" sz="3000" i="1" dirty="0" smtClean="0">
                <a:latin typeface="Times New Roman" pitchFamily="18" charset="0"/>
                <a:cs typeface="Times New Roman" pitchFamily="18" charset="0"/>
              </a:rPr>
              <a:t>Safety and Security Procedures</a:t>
            </a:r>
            <a:endParaRPr lang="en-US" sz="3000" i="1" dirty="0">
              <a:latin typeface="Times New Roman" pitchFamily="18" charset="0"/>
              <a:cs typeface="Times New Roman" pitchFamily="18" charset="0"/>
            </a:endParaRPr>
          </a:p>
          <a:p>
            <a:pPr marL="109728" indent="0">
              <a:buNone/>
            </a:pPr>
            <a:r>
              <a:rPr lang="en-US" sz="3000" b="1" dirty="0">
                <a:latin typeface="Times New Roman" pitchFamily="18" charset="0"/>
                <a:cs typeface="Times New Roman" pitchFamily="18" charset="0"/>
              </a:rPr>
              <a:t>Chapter </a:t>
            </a:r>
            <a:r>
              <a:rPr lang="en-US" sz="3000" b="1" dirty="0" smtClean="0">
                <a:latin typeface="Times New Roman" pitchFamily="18" charset="0"/>
                <a:cs typeface="Times New Roman" pitchFamily="18" charset="0"/>
              </a:rPr>
              <a:t>5 </a:t>
            </a:r>
            <a:r>
              <a:rPr lang="en-US" sz="3000" dirty="0">
                <a:latin typeface="Times New Roman" pitchFamily="18" charset="0"/>
                <a:cs typeface="Times New Roman" pitchFamily="18" charset="0"/>
              </a:rPr>
              <a:t>- </a:t>
            </a:r>
            <a:r>
              <a:rPr lang="en-US" sz="3000" dirty="0" smtClean="0">
                <a:latin typeface="Times New Roman" pitchFamily="18" charset="0"/>
                <a:cs typeface="Times New Roman" pitchFamily="18" charset="0"/>
              </a:rPr>
              <a:t>Program Responsibilities</a:t>
            </a:r>
            <a:endParaRPr lang="en-US" sz="3000" dirty="0">
              <a:latin typeface="Times New Roman" pitchFamily="18" charset="0"/>
              <a:cs typeface="Times New Roman" pitchFamily="18" charset="0"/>
            </a:endParaRPr>
          </a:p>
          <a:p>
            <a:pPr marL="109728" indent="0">
              <a:buNone/>
            </a:pPr>
            <a:r>
              <a:rPr lang="en-US" sz="3000" b="1" dirty="0">
                <a:latin typeface="Times New Roman" pitchFamily="18" charset="0"/>
                <a:cs typeface="Times New Roman" pitchFamily="18" charset="0"/>
              </a:rPr>
              <a:t>Chapter </a:t>
            </a:r>
            <a:r>
              <a:rPr lang="en-US" sz="3000" b="1" dirty="0" smtClean="0">
                <a:latin typeface="Times New Roman" pitchFamily="18" charset="0"/>
                <a:cs typeface="Times New Roman" pitchFamily="18" charset="0"/>
              </a:rPr>
              <a:t>6 </a:t>
            </a:r>
            <a:r>
              <a:rPr lang="en-US" sz="3000" dirty="0">
                <a:latin typeface="Times New Roman" pitchFamily="18" charset="0"/>
                <a:cs typeface="Times New Roman" pitchFamily="18" charset="0"/>
              </a:rPr>
              <a:t>- </a:t>
            </a:r>
            <a:r>
              <a:rPr lang="en-US" sz="3000" dirty="0" smtClean="0">
                <a:latin typeface="Times New Roman" pitchFamily="18" charset="0"/>
                <a:cs typeface="Times New Roman" pitchFamily="18" charset="0"/>
              </a:rPr>
              <a:t>Basic Administration</a:t>
            </a:r>
            <a:endParaRPr lang="en-US" sz="3000" dirty="0">
              <a:latin typeface="Times New Roman" pitchFamily="18" charset="0"/>
              <a:cs typeface="Times New Roman" pitchFamily="18" charset="0"/>
            </a:endParaRPr>
          </a:p>
          <a:p>
            <a:pPr marL="109728" indent="0">
              <a:buNone/>
            </a:pPr>
            <a:r>
              <a:rPr lang="en-US" sz="3000" b="1" dirty="0">
                <a:latin typeface="Times New Roman" pitchFamily="18" charset="0"/>
                <a:cs typeface="Times New Roman" pitchFamily="18" charset="0"/>
              </a:rPr>
              <a:t>Chapter </a:t>
            </a:r>
            <a:r>
              <a:rPr lang="en-US" sz="3000" b="1" dirty="0" smtClean="0">
                <a:latin typeface="Times New Roman" pitchFamily="18" charset="0"/>
                <a:cs typeface="Times New Roman" pitchFamily="18" charset="0"/>
              </a:rPr>
              <a:t>7 </a:t>
            </a:r>
            <a:r>
              <a:rPr lang="en-US" sz="3000" dirty="0">
                <a:latin typeface="Times New Roman" pitchFamily="18" charset="0"/>
                <a:cs typeface="Times New Roman" pitchFamily="18" charset="0"/>
              </a:rPr>
              <a:t>- </a:t>
            </a:r>
            <a:r>
              <a:rPr lang="en-US" sz="3000" dirty="0" smtClean="0">
                <a:latin typeface="Times New Roman" pitchFamily="18" charset="0"/>
                <a:cs typeface="Times New Roman" pitchFamily="18" charset="0"/>
              </a:rPr>
              <a:t>Definitions</a:t>
            </a:r>
            <a:endParaRPr lang="en-US" sz="3000" dirty="0">
              <a:latin typeface="Times New Roman" pitchFamily="18" charset="0"/>
              <a:cs typeface="Times New Roman" pitchFamily="18" charset="0"/>
            </a:endParaRPr>
          </a:p>
          <a:p>
            <a:pPr marL="109728" indent="0">
              <a:buNone/>
            </a:pP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noAutofit/>
          </a:bodyPr>
          <a:lstStyle/>
          <a:p>
            <a:pPr algn="ctr"/>
            <a:r>
              <a:rPr lang="en-US" sz="3600" dirty="0" smtClean="0">
                <a:solidFill>
                  <a:schemeClr val="tx1"/>
                </a:solidFill>
                <a:latin typeface="Times New Roman" pitchFamily="18" charset="0"/>
                <a:cs typeface="Times New Roman" pitchFamily="18" charset="0"/>
              </a:rPr>
              <a:t>N.M. </a:t>
            </a:r>
            <a:r>
              <a:rPr lang="en-US" sz="3600" dirty="0">
                <a:solidFill>
                  <a:schemeClr val="tx1"/>
                </a:solidFill>
                <a:latin typeface="Times New Roman" pitchFamily="18" charset="0"/>
                <a:cs typeface="Times New Roman" pitchFamily="18" charset="0"/>
              </a:rPr>
              <a:t>Court </a:t>
            </a:r>
            <a:r>
              <a:rPr lang="en-US" sz="3600" dirty="0" smtClean="0">
                <a:solidFill>
                  <a:schemeClr val="tx1"/>
                </a:solidFill>
                <a:latin typeface="Times New Roman" pitchFamily="18" charset="0"/>
                <a:cs typeface="Times New Roman" pitchFamily="18" charset="0"/>
              </a:rPr>
              <a:t>Standards </a:t>
            </a:r>
            <a:r>
              <a:rPr lang="en-US" sz="3600" dirty="0">
                <a:solidFill>
                  <a:schemeClr val="tx1"/>
                </a:solidFill>
                <a:latin typeface="Times New Roman" pitchFamily="18" charset="0"/>
                <a:cs typeface="Times New Roman" pitchFamily="18" charset="0"/>
              </a:rPr>
              <a:t>for Safe Exchange &amp; Supervised </a:t>
            </a:r>
            <a:r>
              <a:rPr lang="en-US" sz="3600" dirty="0" smtClean="0">
                <a:solidFill>
                  <a:schemeClr val="tx1"/>
                </a:solidFill>
                <a:latin typeface="Times New Roman" pitchFamily="18" charset="0"/>
                <a:cs typeface="Times New Roman" pitchFamily="18" charset="0"/>
              </a:rPr>
              <a:t>Visitation </a:t>
            </a:r>
            <a:r>
              <a:rPr lang="en-US" sz="2400" dirty="0" smtClean="0">
                <a:solidFill>
                  <a:schemeClr val="tx1"/>
                </a:solidFill>
                <a:latin typeface="Times New Roman" pitchFamily="18" charset="0"/>
                <a:cs typeface="Times New Roman" pitchFamily="18" charset="0"/>
              </a:rPr>
              <a:t>(Obj. 1) </a:t>
            </a:r>
            <a:endParaRPr lang="en-US" sz="2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6715079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54563"/>
          </a:xfrm>
        </p:spPr>
        <p:txBody>
          <a:bodyPr>
            <a:normAutofit fontScale="77500" lnSpcReduction="20000"/>
          </a:bodyPr>
          <a:lstStyle/>
          <a:p>
            <a:pPr marL="109728" indent="0">
              <a:buNone/>
            </a:pPr>
            <a:r>
              <a:rPr lang="en-US" sz="4600" dirty="0">
                <a:latin typeface="Times New Roman" pitchFamily="18" charset="0"/>
                <a:cs typeface="Times New Roman" pitchFamily="18" charset="0"/>
              </a:rPr>
              <a:t>Reasonable suspicion is a standard established by the Supreme Court in a 1968 case in which it ruled that police officers should be allowed stop and briefly detain a person if, based upon the officer’s training and experience, there is reason to believe that the individual is engaging in criminal activity</a:t>
            </a:r>
            <a:r>
              <a:rPr lang="en-US" sz="4200" dirty="0" smtClean="0">
                <a:latin typeface="Times New Roman" pitchFamily="18" charset="0"/>
                <a:cs typeface="Times New Roman" pitchFamily="18" charset="0"/>
              </a:rPr>
              <a:t>.</a:t>
            </a:r>
          </a:p>
          <a:p>
            <a:pPr marL="109728" indent="0">
              <a:buNone/>
            </a:pPr>
            <a:endParaRPr lang="en-US" sz="3600" dirty="0" smtClean="0">
              <a:latin typeface="Times New Roman" pitchFamily="18" charset="0"/>
              <a:cs typeface="Times New Roman" pitchFamily="18" charset="0"/>
            </a:endParaRPr>
          </a:p>
          <a:p>
            <a:pPr marL="109728" indent="0">
              <a:buNone/>
            </a:pPr>
            <a:r>
              <a:rPr lang="en-US" sz="2400" dirty="0" smtClean="0">
                <a:latin typeface="Times New Roman" pitchFamily="18" charset="0"/>
                <a:cs typeface="Times New Roman" pitchFamily="18" charset="0"/>
              </a:rPr>
              <a:t>(See; </a:t>
            </a:r>
            <a:r>
              <a:rPr lang="en-US" sz="2400" i="1" dirty="0" smtClean="0">
                <a:latin typeface="Times New Roman" pitchFamily="18" charset="0"/>
                <a:cs typeface="Times New Roman" pitchFamily="18" charset="0"/>
              </a:rPr>
              <a:t>Terry v. Ohio</a:t>
            </a:r>
            <a:r>
              <a:rPr lang="en-US" sz="2400" dirty="0" smtClean="0">
                <a:latin typeface="Times New Roman" pitchFamily="18" charset="0"/>
                <a:cs typeface="Times New Roman" pitchFamily="18" charset="0"/>
              </a:rPr>
              <a:t>, U.S. Supreme Court)</a:t>
            </a:r>
            <a:r>
              <a:rPr lang="en-US" dirty="0"/>
              <a:t/>
            </a:r>
            <a:br>
              <a:rPr lang="en-US" dirty="0"/>
            </a:br>
            <a:endParaRPr lang="en-US" dirty="0"/>
          </a:p>
        </p:txBody>
      </p:sp>
      <p:sp>
        <p:nvSpPr>
          <p:cNvPr id="3" name="Title 2"/>
          <p:cNvSpPr>
            <a:spLocks noGrp="1"/>
          </p:cNvSpPr>
          <p:nvPr>
            <p:ph type="title"/>
          </p:nvPr>
        </p:nvSpPr>
        <p:spPr/>
        <p:txBody>
          <a:bodyPr>
            <a:normAutofit fontScale="90000"/>
          </a:bodyPr>
          <a:lstStyle/>
          <a:p>
            <a:r>
              <a:rPr lang="en-US" sz="4400" dirty="0" smtClean="0">
                <a:solidFill>
                  <a:schemeClr val="tx1"/>
                </a:solidFill>
                <a:latin typeface="Times New Roman" pitchFamily="18" charset="0"/>
                <a:cs typeface="Times New Roman" pitchFamily="18" charset="0"/>
              </a:rPr>
              <a:t>Reasonable Suspicion (Obj. 2)</a:t>
            </a:r>
            <a:r>
              <a:rPr lang="en-US" sz="4400" dirty="0">
                <a:latin typeface="Times New Roman" pitchFamily="18" charset="0"/>
                <a:cs typeface="Times New Roman" pitchFamily="18" charset="0"/>
              </a:rPr>
              <a:t/>
            </a:r>
            <a:br>
              <a:rPr lang="en-US" sz="4400"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1045113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lgn="ctr">
              <a:buNone/>
            </a:pPr>
            <a:r>
              <a:rPr lang="en-US" sz="4000" dirty="0" smtClean="0">
                <a:latin typeface="Times New Roman" pitchFamily="18" charset="0"/>
                <a:cs typeface="Times New Roman" pitchFamily="18" charset="0"/>
              </a:rPr>
              <a:t>Reasonable </a:t>
            </a:r>
            <a:r>
              <a:rPr lang="en-US" sz="4000" dirty="0">
                <a:latin typeface="Times New Roman" pitchFamily="18" charset="0"/>
                <a:cs typeface="Times New Roman" pitchFamily="18" charset="0"/>
              </a:rPr>
              <a:t>suspicion is a particularized suspicion, based on all of the circumstances, that the individual being detained is breaking or has broken the law. </a:t>
            </a:r>
            <a:endParaRPr lang="en-US" sz="4000" dirty="0" smtClean="0">
              <a:latin typeface="Times New Roman" pitchFamily="18" charset="0"/>
              <a:cs typeface="Times New Roman" pitchFamily="18" charset="0"/>
            </a:endParaRPr>
          </a:p>
          <a:p>
            <a:endParaRPr lang="en-US" dirty="0"/>
          </a:p>
          <a:p>
            <a:pPr marL="109728" indent="0">
              <a:buNone/>
            </a:pPr>
            <a:r>
              <a:rPr lang="en-US" i="1" dirty="0" smtClean="0">
                <a:latin typeface="Times New Roman" pitchFamily="18" charset="0"/>
                <a:cs typeface="Times New Roman" pitchFamily="18" charset="0"/>
              </a:rPr>
              <a:t>State </a:t>
            </a:r>
            <a:r>
              <a:rPr lang="en-US" i="1" dirty="0">
                <a:latin typeface="Times New Roman" pitchFamily="18" charset="0"/>
                <a:cs typeface="Times New Roman" pitchFamily="18" charset="0"/>
              </a:rPr>
              <a:t>v. Jason L</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2000-NMSC-018, </a:t>
            </a:r>
            <a:r>
              <a:rPr lang="en-US" dirty="0">
                <a:latin typeface="Times New Roman" pitchFamily="18" charset="0"/>
                <a:cs typeface="Times New Roman" pitchFamily="18" charset="0"/>
              </a:rPr>
              <a:t>129 N.M. 119, 2 P.3d </a:t>
            </a:r>
            <a:r>
              <a:rPr lang="en-US" dirty="0" smtClean="0">
                <a:latin typeface="Times New Roman" pitchFamily="18" charset="0"/>
                <a:cs typeface="Times New Roman" pitchFamily="18" charset="0"/>
              </a:rPr>
              <a:t>856.</a:t>
            </a:r>
            <a:endParaRPr lang="en-US" dirty="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lstStyle/>
          <a:p>
            <a:r>
              <a:rPr lang="en-US" sz="4000" dirty="0">
                <a:solidFill>
                  <a:schemeClr val="tx1"/>
                </a:solidFill>
                <a:latin typeface="Times New Roman" pitchFamily="18" charset="0"/>
                <a:cs typeface="Times New Roman" pitchFamily="18" charset="0"/>
              </a:rPr>
              <a:t>Reasonable Suspicion (Obj. 2)</a:t>
            </a:r>
            <a:endParaRPr lang="en-US" dirty="0"/>
          </a:p>
        </p:txBody>
      </p:sp>
    </p:spTree>
    <p:extLst>
      <p:ext uri="{BB962C8B-B14F-4D97-AF65-F5344CB8AC3E}">
        <p14:creationId xmlns:p14="http://schemas.microsoft.com/office/powerpoint/2010/main" val="22473092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495</TotalTime>
  <Words>1935</Words>
  <Application>Microsoft Office PowerPoint</Application>
  <PresentationFormat>On-screen Show (4:3)</PresentationFormat>
  <Paragraphs>279</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Concourse</vt:lpstr>
      <vt:lpstr>My Personal Safety as a Safe Exchange &amp; Supervised Visitation Provider and In My Everyday Life</vt:lpstr>
      <vt:lpstr>Quote:</vt:lpstr>
      <vt:lpstr>Instructional Goals</vt:lpstr>
      <vt:lpstr>Learning Objectives:</vt:lpstr>
      <vt:lpstr>TEST!</vt:lpstr>
      <vt:lpstr>TEST!</vt:lpstr>
      <vt:lpstr>N.M. Court Standards for Safe Exchange &amp; Supervised Visitation (Obj. 1) </vt:lpstr>
      <vt:lpstr>Reasonable Suspicion (Obj. 2) </vt:lpstr>
      <vt:lpstr>Reasonable Suspicion (Obj. 2)</vt:lpstr>
      <vt:lpstr>Probable Cause (Obj. 2)</vt:lpstr>
      <vt:lpstr>Probable Cause (Obj. 2)</vt:lpstr>
      <vt:lpstr>Critical Thinking: (Obj. 3)</vt:lpstr>
      <vt:lpstr>Critical Thinking:</vt:lpstr>
      <vt:lpstr> Questions:</vt:lpstr>
      <vt:lpstr>Indicators of Drug Use: (Obj. 4)</vt:lpstr>
      <vt:lpstr>Indicators of Drug Use:</vt:lpstr>
      <vt:lpstr>Indicators of Drug Use:</vt:lpstr>
      <vt:lpstr>Psychomotor changes: </vt:lpstr>
      <vt:lpstr>Social Interaction changes: </vt:lpstr>
      <vt:lpstr>Speech Patterns: </vt:lpstr>
      <vt:lpstr>Personality changes:</vt:lpstr>
      <vt:lpstr>How to Think Safety (Obj. 5)</vt:lpstr>
      <vt:lpstr>How to Think Safety</vt:lpstr>
      <vt:lpstr>Situational Awareness (Obj. 6)</vt:lpstr>
      <vt:lpstr>Situational Awareness</vt:lpstr>
      <vt:lpstr>Situational Awareness</vt:lpstr>
      <vt:lpstr>Situational Awareness</vt:lpstr>
      <vt:lpstr>States of Awareness, the Cooper Color Codes</vt:lpstr>
      <vt:lpstr>States of Awareness, the Cooper Color Codes</vt:lpstr>
      <vt:lpstr>States of Awareness, the Cooper Color Codes</vt:lpstr>
      <vt:lpstr>States of Awareness, the Cooper Color Codes</vt:lpstr>
      <vt:lpstr>States of Awareness, the Cooper Color Codes</vt:lpstr>
      <vt:lpstr> Questions:</vt:lpstr>
      <vt:lpstr>Communication (Obj. 7)</vt:lpstr>
      <vt:lpstr>PowerPoint Presentation</vt:lpstr>
      <vt:lpstr>Communication</vt:lpstr>
      <vt:lpstr>Communication</vt:lpstr>
      <vt:lpstr>Communication</vt:lpstr>
      <vt:lpstr>Communication</vt:lpstr>
      <vt:lpstr>Communication</vt:lpstr>
      <vt:lpstr>Communication</vt:lpstr>
      <vt:lpstr>Proxemics (Obj. 8)</vt:lpstr>
      <vt:lpstr>Proxemics</vt:lpstr>
      <vt:lpstr>Proxemics</vt:lpstr>
      <vt:lpstr>Verbal Distraction (Obj. 9)</vt:lpstr>
      <vt:lpstr>Verbal Distraction</vt:lpstr>
      <vt:lpstr>Verbal Distraction</vt:lpstr>
      <vt:lpstr>Verbal Distraction</vt:lpstr>
      <vt:lpstr>Verbal Judo</vt:lpstr>
      <vt:lpstr>Verbal Judo</vt:lpstr>
      <vt:lpstr>Questions:</vt:lpstr>
      <vt:lpstr>Quote:</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Increasing My Personal Safety as a Safe Exchange &amp; Supervised Visitation Provider and In My Everyday Life</dc:title>
  <dc:creator>cfperea1</dc:creator>
  <cp:lastModifiedBy>Kristen Frueh</cp:lastModifiedBy>
  <cp:revision>88</cp:revision>
  <dcterms:created xsi:type="dcterms:W3CDTF">2015-12-26T20:00:10Z</dcterms:created>
  <dcterms:modified xsi:type="dcterms:W3CDTF">2016-01-11T15:39:13Z</dcterms:modified>
</cp:coreProperties>
</file>